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7" r:id="rId3"/>
  </p:sldMasterIdLst>
  <p:notesMasterIdLst>
    <p:notesMasterId r:id="rId15"/>
  </p:notesMasterIdLst>
  <p:sldIdLst>
    <p:sldId id="256" r:id="rId4"/>
    <p:sldId id="260" r:id="rId5"/>
    <p:sldId id="261" r:id="rId6"/>
    <p:sldId id="262" r:id="rId7"/>
    <p:sldId id="263" r:id="rId8"/>
    <p:sldId id="264" r:id="rId9"/>
    <p:sldId id="268" r:id="rId10"/>
    <p:sldId id="266" r:id="rId11"/>
    <p:sldId id="269" r:id="rId12"/>
    <p:sldId id="270"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E32322-10F7-4946-AE5B-C0FCCC83C121}" v="56" dt="2022-09-07T19:34:00.454"/>
  </p1510:revLst>
</p1510:revInfo>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0" autoAdjust="0"/>
    <p:restoredTop sz="95574"/>
  </p:normalViewPr>
  <p:slideViewPr>
    <p:cSldViewPr snapToGrid="0">
      <p:cViewPr varScale="1">
        <p:scale>
          <a:sx n="100" d="100"/>
          <a:sy n="100" d="100"/>
        </p:scale>
        <p:origin x="44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heme" Target="theme/theme1.xml"/><Relationship Id="rId3" Type="http://schemas.openxmlformats.org/officeDocument/2006/relationships/slideMaster" Target="slideMasters/slideMaster1.xml"/><Relationship Id="rId21" Type="http://schemas.microsoft.com/office/2015/10/relationships/revisionInfo" Target="revisionInfo.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liver Richardson" userId="S::oliver.richardson@nucleargrads.com::494a9951-225c-4240-a097-7766406f5404" providerId="AD" clId="Web-{F8E32322-10F7-4946-AE5B-C0FCCC83C121}"/>
    <pc:docChg chg="addSld modSld">
      <pc:chgData name="Oliver Richardson" userId="S::oliver.richardson@nucleargrads.com::494a9951-225c-4240-a097-7766406f5404" providerId="AD" clId="Web-{F8E32322-10F7-4946-AE5B-C0FCCC83C121}" dt="2022-09-07T19:33:58.375" v="53" actId="20577"/>
      <pc:docMkLst>
        <pc:docMk/>
      </pc:docMkLst>
      <pc:sldChg chg="addSp delSp modSp add replId">
        <pc:chgData name="Oliver Richardson" userId="S::oliver.richardson@nucleargrads.com::494a9951-225c-4240-a097-7766406f5404" providerId="AD" clId="Web-{F8E32322-10F7-4946-AE5B-C0FCCC83C121}" dt="2022-09-07T19:33:58.375" v="53" actId="20577"/>
        <pc:sldMkLst>
          <pc:docMk/>
          <pc:sldMk cId="859362739" sldId="270"/>
        </pc:sldMkLst>
        <pc:spChg chg="mod">
          <ac:chgData name="Oliver Richardson" userId="S::oliver.richardson@nucleargrads.com::494a9951-225c-4240-a097-7766406f5404" providerId="AD" clId="Web-{F8E32322-10F7-4946-AE5B-C0FCCC83C121}" dt="2022-09-07T19:33:21.310" v="6" actId="20577"/>
          <ac:spMkLst>
            <pc:docMk/>
            <pc:sldMk cId="859362739" sldId="270"/>
            <ac:spMk id="2" creationId="{00000000-0000-0000-0000-000000000000}"/>
          </ac:spMkLst>
        </pc:spChg>
        <pc:spChg chg="add mod">
          <ac:chgData name="Oliver Richardson" userId="S::oliver.richardson@nucleargrads.com::494a9951-225c-4240-a097-7766406f5404" providerId="AD" clId="Web-{F8E32322-10F7-4946-AE5B-C0FCCC83C121}" dt="2022-09-07T19:33:58.375" v="53" actId="20577"/>
          <ac:spMkLst>
            <pc:docMk/>
            <pc:sldMk cId="859362739" sldId="270"/>
            <ac:spMk id="5" creationId="{501F6A48-6DB9-7B78-DE56-0769E74C17DA}"/>
          </ac:spMkLst>
        </pc:spChg>
        <pc:graphicFrameChg chg="del">
          <ac:chgData name="Oliver Richardson" userId="S::oliver.richardson@nucleargrads.com::494a9951-225c-4240-a097-7766406f5404" providerId="AD" clId="Web-{F8E32322-10F7-4946-AE5B-C0FCCC83C121}" dt="2022-09-07T19:33:25.107" v="7"/>
          <ac:graphicFrameMkLst>
            <pc:docMk/>
            <pc:sldMk cId="859362739" sldId="270"/>
            <ac:graphicFrameMk id="9" creationId="{502830F4-D57E-C1E0-BFDA-C0D8DDD32DA0}"/>
          </ac:graphicFrameMkLst>
        </pc:graphicFrameChg>
      </pc:sldChg>
    </pc:docChg>
  </pc:docChgLst>
</pc:chgInfo>
</file>

<file path=ppt/media/image1.png>
</file>

<file path=ppt/media/image10.png>
</file>

<file path=ppt/media/image11.png>
</file>

<file path=ppt/media/image12.svg>
</file>

<file path=ppt/media/image13.png>
</file>

<file path=ppt/media/image14.png>
</file>

<file path=ppt/media/image15.png>
</file>

<file path=ppt/media/image16.sv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627AF5-E278-1D4F-A4F8-FFFF8D8FFB3A}" type="datetimeFigureOut">
              <a:rPr lang="en-US" smtClean="0"/>
              <a:t>9/23/22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6E3D86-E1B0-0241-AF9D-193BC654A742}" type="slidenum">
              <a:rPr lang="en-US" smtClean="0"/>
              <a:t>‹#›</a:t>
            </a:fld>
            <a:endParaRPr lang="en-US"/>
          </a:p>
        </p:txBody>
      </p:sp>
    </p:spTree>
    <p:extLst>
      <p:ext uri="{BB962C8B-B14F-4D97-AF65-F5344CB8AC3E}">
        <p14:creationId xmlns:p14="http://schemas.microsoft.com/office/powerpoint/2010/main" val="2214001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Ollie</a:t>
            </a:r>
          </a:p>
        </p:txBody>
      </p:sp>
      <p:sp>
        <p:nvSpPr>
          <p:cNvPr id="4" name="Slide Number Placeholder 3"/>
          <p:cNvSpPr>
            <a:spLocks noGrp="1"/>
          </p:cNvSpPr>
          <p:nvPr>
            <p:ph type="sldNum" sz="quarter" idx="5"/>
          </p:nvPr>
        </p:nvSpPr>
        <p:spPr/>
        <p:txBody>
          <a:bodyPr/>
          <a:lstStyle/>
          <a:p>
            <a:fld id="{0F6E3D86-E1B0-0241-AF9D-193BC654A742}" type="slidenum">
              <a:rPr lang="en-US" smtClean="0"/>
              <a:t>1</a:t>
            </a:fld>
            <a:endParaRPr lang="en-US"/>
          </a:p>
        </p:txBody>
      </p:sp>
    </p:spTree>
    <p:extLst>
      <p:ext uri="{BB962C8B-B14F-4D97-AF65-F5344CB8AC3E}">
        <p14:creationId xmlns:p14="http://schemas.microsoft.com/office/powerpoint/2010/main" val="4004043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Scott</a:t>
            </a:r>
          </a:p>
        </p:txBody>
      </p:sp>
      <p:sp>
        <p:nvSpPr>
          <p:cNvPr id="4" name="Slide Number Placeholder 3"/>
          <p:cNvSpPr>
            <a:spLocks noGrp="1"/>
          </p:cNvSpPr>
          <p:nvPr>
            <p:ph type="sldNum" sz="quarter" idx="5"/>
          </p:nvPr>
        </p:nvSpPr>
        <p:spPr/>
        <p:txBody>
          <a:bodyPr/>
          <a:lstStyle/>
          <a:p>
            <a:fld id="{0F6E3D86-E1B0-0241-AF9D-193BC654A742}" type="slidenum">
              <a:rPr lang="en-US" smtClean="0"/>
              <a:t>10</a:t>
            </a:fld>
            <a:endParaRPr lang="en-US"/>
          </a:p>
        </p:txBody>
      </p:sp>
    </p:spTree>
    <p:extLst>
      <p:ext uri="{BB962C8B-B14F-4D97-AF65-F5344CB8AC3E}">
        <p14:creationId xmlns:p14="http://schemas.microsoft.com/office/powerpoint/2010/main" val="24194753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Adnan</a:t>
            </a:r>
          </a:p>
        </p:txBody>
      </p:sp>
      <p:sp>
        <p:nvSpPr>
          <p:cNvPr id="4" name="Slide Number Placeholder 3"/>
          <p:cNvSpPr>
            <a:spLocks noGrp="1"/>
          </p:cNvSpPr>
          <p:nvPr>
            <p:ph type="sldNum" sz="quarter" idx="5"/>
          </p:nvPr>
        </p:nvSpPr>
        <p:spPr/>
        <p:txBody>
          <a:bodyPr/>
          <a:lstStyle/>
          <a:p>
            <a:fld id="{0F6E3D86-E1B0-0241-AF9D-193BC654A742}" type="slidenum">
              <a:rPr lang="en-US" smtClean="0"/>
              <a:t>11</a:t>
            </a:fld>
            <a:endParaRPr lang="en-US"/>
          </a:p>
        </p:txBody>
      </p:sp>
    </p:spTree>
    <p:extLst>
      <p:ext uri="{BB962C8B-B14F-4D97-AF65-F5344CB8AC3E}">
        <p14:creationId xmlns:p14="http://schemas.microsoft.com/office/powerpoint/2010/main" val="32173979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Ollie</a:t>
            </a:r>
          </a:p>
        </p:txBody>
      </p:sp>
      <p:sp>
        <p:nvSpPr>
          <p:cNvPr id="4" name="Slide Number Placeholder 3"/>
          <p:cNvSpPr>
            <a:spLocks noGrp="1"/>
          </p:cNvSpPr>
          <p:nvPr>
            <p:ph type="sldNum" sz="quarter" idx="5"/>
          </p:nvPr>
        </p:nvSpPr>
        <p:spPr/>
        <p:txBody>
          <a:bodyPr/>
          <a:lstStyle/>
          <a:p>
            <a:fld id="{0F6E3D86-E1B0-0241-AF9D-193BC654A742}" type="slidenum">
              <a:rPr lang="en-US" smtClean="0"/>
              <a:t>2</a:t>
            </a:fld>
            <a:endParaRPr lang="en-US"/>
          </a:p>
        </p:txBody>
      </p:sp>
    </p:spTree>
    <p:extLst>
      <p:ext uri="{BB962C8B-B14F-4D97-AF65-F5344CB8AC3E}">
        <p14:creationId xmlns:p14="http://schemas.microsoft.com/office/powerpoint/2010/main" val="2022986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Chloe</a:t>
            </a:r>
          </a:p>
        </p:txBody>
      </p:sp>
      <p:sp>
        <p:nvSpPr>
          <p:cNvPr id="4" name="Slide Number Placeholder 3"/>
          <p:cNvSpPr>
            <a:spLocks noGrp="1"/>
          </p:cNvSpPr>
          <p:nvPr>
            <p:ph type="sldNum" sz="quarter" idx="5"/>
          </p:nvPr>
        </p:nvSpPr>
        <p:spPr/>
        <p:txBody>
          <a:bodyPr/>
          <a:lstStyle/>
          <a:p>
            <a:fld id="{0F6E3D86-E1B0-0241-AF9D-193BC654A742}" type="slidenum">
              <a:rPr lang="en-US" smtClean="0"/>
              <a:t>3</a:t>
            </a:fld>
            <a:endParaRPr lang="en-US"/>
          </a:p>
        </p:txBody>
      </p:sp>
    </p:spTree>
    <p:extLst>
      <p:ext uri="{BB962C8B-B14F-4D97-AF65-F5344CB8AC3E}">
        <p14:creationId xmlns:p14="http://schemas.microsoft.com/office/powerpoint/2010/main" val="171153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Scott</a:t>
            </a:r>
          </a:p>
        </p:txBody>
      </p:sp>
      <p:sp>
        <p:nvSpPr>
          <p:cNvPr id="4" name="Slide Number Placeholder 3"/>
          <p:cNvSpPr>
            <a:spLocks noGrp="1"/>
          </p:cNvSpPr>
          <p:nvPr>
            <p:ph type="sldNum" sz="quarter" idx="5"/>
          </p:nvPr>
        </p:nvSpPr>
        <p:spPr/>
        <p:txBody>
          <a:bodyPr/>
          <a:lstStyle/>
          <a:p>
            <a:fld id="{0F6E3D86-E1B0-0241-AF9D-193BC654A742}" type="slidenum">
              <a:rPr lang="en-US" smtClean="0"/>
              <a:t>4</a:t>
            </a:fld>
            <a:endParaRPr lang="en-US"/>
          </a:p>
        </p:txBody>
      </p:sp>
    </p:spTree>
    <p:extLst>
      <p:ext uri="{BB962C8B-B14F-4D97-AF65-F5344CB8AC3E}">
        <p14:creationId xmlns:p14="http://schemas.microsoft.com/office/powerpoint/2010/main" val="20652386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Jerin</a:t>
            </a:r>
            <a:endParaRPr lang="en-US" dirty="0"/>
          </a:p>
        </p:txBody>
      </p:sp>
      <p:sp>
        <p:nvSpPr>
          <p:cNvPr id="4" name="Slide Number Placeholder 3"/>
          <p:cNvSpPr>
            <a:spLocks noGrp="1"/>
          </p:cNvSpPr>
          <p:nvPr>
            <p:ph type="sldNum" sz="quarter" idx="5"/>
          </p:nvPr>
        </p:nvSpPr>
        <p:spPr/>
        <p:txBody>
          <a:bodyPr/>
          <a:lstStyle/>
          <a:p>
            <a:fld id="{0F6E3D86-E1B0-0241-AF9D-193BC654A742}" type="slidenum">
              <a:rPr lang="en-US" smtClean="0"/>
              <a:t>5</a:t>
            </a:fld>
            <a:endParaRPr lang="en-US"/>
          </a:p>
        </p:txBody>
      </p:sp>
    </p:spTree>
    <p:extLst>
      <p:ext uri="{BB962C8B-B14F-4D97-AF65-F5344CB8AC3E}">
        <p14:creationId xmlns:p14="http://schemas.microsoft.com/office/powerpoint/2010/main" val="28691420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Hannah</a:t>
            </a:r>
          </a:p>
        </p:txBody>
      </p:sp>
      <p:sp>
        <p:nvSpPr>
          <p:cNvPr id="4" name="Slide Number Placeholder 3"/>
          <p:cNvSpPr>
            <a:spLocks noGrp="1"/>
          </p:cNvSpPr>
          <p:nvPr>
            <p:ph type="sldNum" sz="quarter" idx="5"/>
          </p:nvPr>
        </p:nvSpPr>
        <p:spPr/>
        <p:txBody>
          <a:bodyPr/>
          <a:lstStyle/>
          <a:p>
            <a:fld id="{0F6E3D86-E1B0-0241-AF9D-193BC654A742}" type="slidenum">
              <a:rPr lang="en-US" smtClean="0"/>
              <a:t>6</a:t>
            </a:fld>
            <a:endParaRPr lang="en-US"/>
          </a:p>
        </p:txBody>
      </p:sp>
    </p:spTree>
    <p:extLst>
      <p:ext uri="{BB962C8B-B14F-4D97-AF65-F5344CB8AC3E}">
        <p14:creationId xmlns:p14="http://schemas.microsoft.com/office/powerpoint/2010/main" val="28959593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Hannah</a:t>
            </a:r>
          </a:p>
        </p:txBody>
      </p:sp>
      <p:sp>
        <p:nvSpPr>
          <p:cNvPr id="4" name="Slide Number Placeholder 3"/>
          <p:cNvSpPr>
            <a:spLocks noGrp="1"/>
          </p:cNvSpPr>
          <p:nvPr>
            <p:ph type="sldNum" sz="quarter" idx="5"/>
          </p:nvPr>
        </p:nvSpPr>
        <p:spPr/>
        <p:txBody>
          <a:bodyPr/>
          <a:lstStyle/>
          <a:p>
            <a:fld id="{0F6E3D86-E1B0-0241-AF9D-193BC654A742}" type="slidenum">
              <a:rPr lang="en-US" smtClean="0"/>
              <a:t>7</a:t>
            </a:fld>
            <a:endParaRPr lang="en-US"/>
          </a:p>
        </p:txBody>
      </p:sp>
    </p:spTree>
    <p:extLst>
      <p:ext uri="{BB962C8B-B14F-4D97-AF65-F5344CB8AC3E}">
        <p14:creationId xmlns:p14="http://schemas.microsoft.com/office/powerpoint/2010/main" val="5721697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Daniel</a:t>
            </a:r>
          </a:p>
        </p:txBody>
      </p:sp>
      <p:sp>
        <p:nvSpPr>
          <p:cNvPr id="4" name="Slide Number Placeholder 3"/>
          <p:cNvSpPr>
            <a:spLocks noGrp="1"/>
          </p:cNvSpPr>
          <p:nvPr>
            <p:ph type="sldNum" sz="quarter" idx="5"/>
          </p:nvPr>
        </p:nvSpPr>
        <p:spPr/>
        <p:txBody>
          <a:bodyPr/>
          <a:lstStyle/>
          <a:p>
            <a:fld id="{0F6E3D86-E1B0-0241-AF9D-193BC654A742}" type="slidenum">
              <a:rPr lang="en-US" smtClean="0"/>
              <a:t>8</a:t>
            </a:fld>
            <a:endParaRPr lang="en-US"/>
          </a:p>
        </p:txBody>
      </p:sp>
    </p:spTree>
    <p:extLst>
      <p:ext uri="{BB962C8B-B14F-4D97-AF65-F5344CB8AC3E}">
        <p14:creationId xmlns:p14="http://schemas.microsoft.com/office/powerpoint/2010/main" val="41850651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Daniel</a:t>
            </a:r>
          </a:p>
        </p:txBody>
      </p:sp>
      <p:sp>
        <p:nvSpPr>
          <p:cNvPr id="4" name="Slide Number Placeholder 3"/>
          <p:cNvSpPr>
            <a:spLocks noGrp="1"/>
          </p:cNvSpPr>
          <p:nvPr>
            <p:ph type="sldNum" sz="quarter" idx="5"/>
          </p:nvPr>
        </p:nvSpPr>
        <p:spPr/>
        <p:txBody>
          <a:bodyPr/>
          <a:lstStyle/>
          <a:p>
            <a:fld id="{0F6E3D86-E1B0-0241-AF9D-193BC654A742}" type="slidenum">
              <a:rPr lang="en-US" smtClean="0"/>
              <a:t>9</a:t>
            </a:fld>
            <a:endParaRPr lang="en-US"/>
          </a:p>
        </p:txBody>
      </p:sp>
    </p:spTree>
    <p:extLst>
      <p:ext uri="{BB962C8B-B14F-4D97-AF65-F5344CB8AC3E}">
        <p14:creationId xmlns:p14="http://schemas.microsoft.com/office/powerpoint/2010/main" val="4075251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3E341AA-7516-46AA-A501-F0E15D5B22F4}" type="datetimeFigureOut">
              <a:rPr lang="en-GB" smtClean="0"/>
              <a:t>23/09/2022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A22F810-BA0D-4D2E-BA41-CC41E0D64821}"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0035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E341AA-7516-46AA-A501-F0E15D5B22F4}" type="datetimeFigureOut">
              <a:rPr lang="en-GB" smtClean="0"/>
              <a:t>23/09/2022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A22F810-BA0D-4D2E-BA41-CC41E0D64821}" type="slidenum">
              <a:rPr lang="en-GB" smtClean="0"/>
              <a:t>‹#›</a:t>
            </a:fld>
            <a:endParaRPr lang="en-GB"/>
          </a:p>
        </p:txBody>
      </p:sp>
    </p:spTree>
    <p:extLst>
      <p:ext uri="{BB962C8B-B14F-4D97-AF65-F5344CB8AC3E}">
        <p14:creationId xmlns:p14="http://schemas.microsoft.com/office/powerpoint/2010/main" val="1416536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E341AA-7516-46AA-A501-F0E15D5B22F4}" type="datetimeFigureOut">
              <a:rPr lang="en-GB" smtClean="0"/>
              <a:t>23/09/2022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A22F810-BA0D-4D2E-BA41-CC41E0D64821}" type="slidenum">
              <a:rPr lang="en-GB" smtClean="0"/>
              <a:t>‹#›</a:t>
            </a:fld>
            <a:endParaRPr lang="en-GB"/>
          </a:p>
        </p:txBody>
      </p:sp>
    </p:spTree>
    <p:extLst>
      <p:ext uri="{BB962C8B-B14F-4D97-AF65-F5344CB8AC3E}">
        <p14:creationId xmlns:p14="http://schemas.microsoft.com/office/powerpoint/2010/main" val="2592197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E341AA-7516-46AA-A501-F0E15D5B22F4}" type="datetimeFigureOut">
              <a:rPr lang="en-GB" smtClean="0"/>
              <a:t>23/09/2022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A22F810-BA0D-4D2E-BA41-CC41E0D64821}" type="slidenum">
              <a:rPr lang="en-GB" smtClean="0"/>
              <a:t>‹#›</a:t>
            </a:fld>
            <a:endParaRPr lang="en-GB"/>
          </a:p>
        </p:txBody>
      </p:sp>
    </p:spTree>
    <p:extLst>
      <p:ext uri="{BB962C8B-B14F-4D97-AF65-F5344CB8AC3E}">
        <p14:creationId xmlns:p14="http://schemas.microsoft.com/office/powerpoint/2010/main" val="1883519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E341AA-7516-46AA-A501-F0E15D5B22F4}" type="datetimeFigureOut">
              <a:rPr lang="en-GB" smtClean="0"/>
              <a:t>23/09/2022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A22F810-BA0D-4D2E-BA41-CC41E0D64821}"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17783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E341AA-7516-46AA-A501-F0E15D5B22F4}" type="datetimeFigureOut">
              <a:rPr lang="en-GB" smtClean="0"/>
              <a:t>23/09/2022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A22F810-BA0D-4D2E-BA41-CC41E0D64821}" type="slidenum">
              <a:rPr lang="en-GB" smtClean="0"/>
              <a:t>‹#›</a:t>
            </a:fld>
            <a:endParaRPr lang="en-GB"/>
          </a:p>
        </p:txBody>
      </p:sp>
    </p:spTree>
    <p:extLst>
      <p:ext uri="{BB962C8B-B14F-4D97-AF65-F5344CB8AC3E}">
        <p14:creationId xmlns:p14="http://schemas.microsoft.com/office/powerpoint/2010/main" val="6733161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E341AA-7516-46AA-A501-F0E15D5B22F4}" type="datetimeFigureOut">
              <a:rPr lang="en-GB" smtClean="0"/>
              <a:t>23/09/2022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A22F810-BA0D-4D2E-BA41-CC41E0D64821}" type="slidenum">
              <a:rPr lang="en-GB" smtClean="0"/>
              <a:t>‹#›</a:t>
            </a:fld>
            <a:endParaRPr lang="en-GB"/>
          </a:p>
        </p:txBody>
      </p:sp>
    </p:spTree>
    <p:extLst>
      <p:ext uri="{BB962C8B-B14F-4D97-AF65-F5344CB8AC3E}">
        <p14:creationId xmlns:p14="http://schemas.microsoft.com/office/powerpoint/2010/main" val="1435046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E341AA-7516-46AA-A501-F0E15D5B22F4}" type="datetimeFigureOut">
              <a:rPr lang="en-GB" smtClean="0"/>
              <a:t>23/09/2022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5A22F810-BA0D-4D2E-BA41-CC41E0D64821}" type="slidenum">
              <a:rPr lang="en-GB" smtClean="0"/>
              <a:t>‹#›</a:t>
            </a:fld>
            <a:endParaRPr lang="en-GB"/>
          </a:p>
        </p:txBody>
      </p:sp>
    </p:spTree>
    <p:extLst>
      <p:ext uri="{BB962C8B-B14F-4D97-AF65-F5344CB8AC3E}">
        <p14:creationId xmlns:p14="http://schemas.microsoft.com/office/powerpoint/2010/main" val="3785576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3E341AA-7516-46AA-A501-F0E15D5B22F4}" type="datetimeFigureOut">
              <a:rPr lang="en-GB" smtClean="0"/>
              <a:t>23/09/2022</a:t>
            </a:fld>
            <a:endParaRPr lang="en-GB"/>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GB"/>
          </a:p>
        </p:txBody>
      </p:sp>
      <p:sp>
        <p:nvSpPr>
          <p:cNvPr id="9" name="Slide Number Placeholder 8"/>
          <p:cNvSpPr>
            <a:spLocks noGrp="1"/>
          </p:cNvSpPr>
          <p:nvPr>
            <p:ph type="sldNum" sz="quarter" idx="12"/>
          </p:nvPr>
        </p:nvSpPr>
        <p:spPr/>
        <p:txBody>
          <a:bodyPr/>
          <a:lstStyle/>
          <a:p>
            <a:fld id="{5A22F810-BA0D-4D2E-BA41-CC41E0D64821}" type="slidenum">
              <a:rPr lang="en-GB" smtClean="0"/>
              <a:t>‹#›</a:t>
            </a:fld>
            <a:endParaRPr lang="en-GB"/>
          </a:p>
        </p:txBody>
      </p:sp>
    </p:spTree>
    <p:extLst>
      <p:ext uri="{BB962C8B-B14F-4D97-AF65-F5344CB8AC3E}">
        <p14:creationId xmlns:p14="http://schemas.microsoft.com/office/powerpoint/2010/main" val="23238005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3E341AA-7516-46AA-A501-F0E15D5B22F4}" type="datetimeFigureOut">
              <a:rPr lang="en-GB" smtClean="0"/>
              <a:t>23/09/2022</a:t>
            </a:fld>
            <a:endParaRPr lang="en-GB"/>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GB"/>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A22F810-BA0D-4D2E-BA41-CC41E0D64821}" type="slidenum">
              <a:rPr lang="en-GB" smtClean="0"/>
              <a:t>‹#›</a:t>
            </a:fld>
            <a:endParaRPr lang="en-GB"/>
          </a:p>
        </p:txBody>
      </p:sp>
    </p:spTree>
    <p:extLst>
      <p:ext uri="{BB962C8B-B14F-4D97-AF65-F5344CB8AC3E}">
        <p14:creationId xmlns:p14="http://schemas.microsoft.com/office/powerpoint/2010/main" val="346538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3E341AA-7516-46AA-A501-F0E15D5B22F4}" type="datetimeFigureOut">
              <a:rPr lang="en-GB" smtClean="0"/>
              <a:t>23/09/2022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A22F810-BA0D-4D2E-BA41-CC41E0D64821}" type="slidenum">
              <a:rPr lang="en-GB" smtClean="0"/>
              <a:t>‹#›</a:t>
            </a:fld>
            <a:endParaRPr lang="en-GB"/>
          </a:p>
        </p:txBody>
      </p:sp>
    </p:spTree>
    <p:extLst>
      <p:ext uri="{BB962C8B-B14F-4D97-AF65-F5344CB8AC3E}">
        <p14:creationId xmlns:p14="http://schemas.microsoft.com/office/powerpoint/2010/main" val="3451520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43E341AA-7516-46AA-A501-F0E15D5B22F4}" type="datetimeFigureOut">
              <a:rPr lang="en-GB" smtClean="0"/>
              <a:t>23/09/2022</a:t>
            </a:fld>
            <a:endParaRPr lang="en-GB"/>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GB"/>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A22F810-BA0D-4D2E-BA41-CC41E0D64821}" type="slidenum">
              <a:rPr lang="en-GB" smtClean="0"/>
              <a:t>‹#›</a:t>
            </a:fld>
            <a:endParaRPr lang="en-GB"/>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0977365"/>
      </p:ext>
    </p:extLst>
  </p:cSld>
  <p:clrMap bg1="dk1" tx1="lt1" bg2="dk2" tx2="lt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 id="2147483828"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svg"/><Relationship Id="rId3" Type="http://schemas.openxmlformats.org/officeDocument/2006/relationships/image" Target="../media/image1.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sv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Seed Funding Pitch</a:t>
            </a:r>
          </a:p>
        </p:txBody>
      </p:sp>
      <p:sp>
        <p:nvSpPr>
          <p:cNvPr id="3" name="Subtitle 2"/>
          <p:cNvSpPr>
            <a:spLocks noGrp="1"/>
          </p:cNvSpPr>
          <p:nvPr>
            <p:ph type="subTitle" idx="1"/>
          </p:nvPr>
        </p:nvSpPr>
        <p:spPr/>
        <p:txBody>
          <a:bodyPr/>
          <a:lstStyle/>
          <a:p>
            <a:r>
              <a:rPr lang="en-GB" dirty="0"/>
              <a:t>Reactor Games LTD</a:t>
            </a:r>
          </a:p>
        </p:txBody>
      </p:sp>
      <p:pic>
        <p:nvPicPr>
          <p:cNvPr id="5" name="Picture 4"/>
          <p:cNvPicPr>
            <a:picLocks noChangeAspect="1"/>
          </p:cNvPicPr>
          <p:nvPr/>
        </p:nvPicPr>
        <p:blipFill rotWithShape="1">
          <a:blip r:embed="rId3"/>
          <a:srcRect l="7486" t="6764" r="6867" b="5986"/>
          <a:stretch/>
        </p:blipFill>
        <p:spPr>
          <a:xfrm>
            <a:off x="10032520" y="284672"/>
            <a:ext cx="1828799" cy="183742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9095636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Sponsorship</a:t>
            </a:r>
            <a:endParaRPr lang="en-GB" dirty="0">
              <a:cs typeface="Calibri Light"/>
            </a:endParaRPr>
          </a:p>
        </p:txBody>
      </p:sp>
      <p:pic>
        <p:nvPicPr>
          <p:cNvPr id="4" name="Picture 3">
            <a:extLst>
              <a:ext uri="{FF2B5EF4-FFF2-40B4-BE49-F238E27FC236}">
                <a16:creationId xmlns:a16="http://schemas.microsoft.com/office/drawing/2014/main" id="{76E6EE84-39FF-A811-ACA9-8C9AF65B5187}"/>
              </a:ext>
            </a:extLst>
          </p:cNvPr>
          <p:cNvPicPr>
            <a:picLocks noChangeAspect="1"/>
          </p:cNvPicPr>
          <p:nvPr/>
        </p:nvPicPr>
        <p:blipFill rotWithShape="1">
          <a:blip r:embed="rId3"/>
          <a:srcRect l="7486" t="6764" r="6867" b="5986"/>
          <a:stretch/>
        </p:blipFill>
        <p:spPr>
          <a:xfrm>
            <a:off x="10468176" y="178229"/>
            <a:ext cx="1443944" cy="14507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5" name="Content Placeholder 4">
            <a:extLst>
              <a:ext uri="{FF2B5EF4-FFF2-40B4-BE49-F238E27FC236}">
                <a16:creationId xmlns:a16="http://schemas.microsoft.com/office/drawing/2014/main" id="{501F6A48-6DB9-7B78-DE56-0769E74C17DA}"/>
              </a:ext>
            </a:extLst>
          </p:cNvPr>
          <p:cNvSpPr>
            <a:spLocks noGrp="1"/>
          </p:cNvSpPr>
          <p:nvPr>
            <p:ph idx="1"/>
          </p:nvPr>
        </p:nvSpPr>
        <p:spPr/>
        <p:txBody>
          <a:bodyPr vert="horz" lIns="0" tIns="45720" rIns="0" bIns="45720" rtlCol="0" anchor="t">
            <a:normAutofit/>
          </a:bodyPr>
          <a:lstStyle/>
          <a:p>
            <a:r>
              <a:rPr lang="en-GB" dirty="0">
                <a:cs typeface="Calibri"/>
              </a:rPr>
              <a:t>We have contacted 10</a:t>
            </a:r>
            <a:r>
              <a:rPr lang="en-GB" dirty="0">
                <a:solidFill>
                  <a:srgbClr val="FF0000"/>
                </a:solidFill>
                <a:cs typeface="Calibri"/>
              </a:rPr>
              <a:t> </a:t>
            </a:r>
            <a:r>
              <a:rPr lang="en-GB" dirty="0">
                <a:solidFill>
                  <a:schemeClr val="tx1"/>
                </a:solidFill>
                <a:cs typeface="Calibri"/>
              </a:rPr>
              <a:t>sponsors from across the nuclear industry, including: </a:t>
            </a:r>
            <a:endParaRPr lang="en-GB" dirty="0">
              <a:solidFill>
                <a:schemeClr val="tx1"/>
              </a:solidFill>
            </a:endParaRPr>
          </a:p>
        </p:txBody>
      </p:sp>
      <p:pic>
        <p:nvPicPr>
          <p:cNvPr id="1026" name="Picture 2" descr="Rolls-Royce – link to home page">
            <a:extLst>
              <a:ext uri="{FF2B5EF4-FFF2-40B4-BE49-F238E27FC236}">
                <a16:creationId xmlns:a16="http://schemas.microsoft.com/office/drawing/2014/main" id="{9B0F00DC-F11A-1A41-4FD1-6712099CE7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90654" y="2452748"/>
            <a:ext cx="1031345" cy="1659371"/>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a:extLst>
              <a:ext uri="{FF2B5EF4-FFF2-40B4-BE49-F238E27FC236}">
                <a16:creationId xmlns:a16="http://schemas.microsoft.com/office/drawing/2014/main" id="{3E83C623-2E0E-795B-26CE-48EFDBCEFDE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092793" y="3266789"/>
            <a:ext cx="2765619" cy="1659371"/>
          </a:xfrm>
          <a:prstGeom prst="rect">
            <a:avLst/>
          </a:prstGeom>
        </p:spPr>
      </p:pic>
      <p:pic>
        <p:nvPicPr>
          <p:cNvPr id="1036" name="Picture 12" descr="Sellafield Logo">
            <a:extLst>
              <a:ext uri="{FF2B5EF4-FFF2-40B4-BE49-F238E27FC236}">
                <a16:creationId xmlns:a16="http://schemas.microsoft.com/office/drawing/2014/main" id="{C30DCB4E-B610-B202-834A-706649A5AB7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0926" y="4926160"/>
            <a:ext cx="3903980" cy="751516"/>
          </a:xfrm>
          <a:prstGeom prst="rect">
            <a:avLst/>
          </a:prstGeom>
          <a:noFill/>
          <a:extLst>
            <a:ext uri="{909E8E84-426E-40DD-AFC4-6F175D3DCCD1}">
              <a14:hiddenFill xmlns:a14="http://schemas.microsoft.com/office/drawing/2010/main">
                <a:solidFill>
                  <a:srgbClr val="FFFFFF"/>
                </a:solidFill>
              </a14:hiddenFill>
            </a:ext>
          </a:extLst>
        </p:spPr>
      </p:pic>
      <p:pic>
        <p:nvPicPr>
          <p:cNvPr id="8" name="Graphic 7">
            <a:extLst>
              <a:ext uri="{FF2B5EF4-FFF2-40B4-BE49-F238E27FC236}">
                <a16:creationId xmlns:a16="http://schemas.microsoft.com/office/drawing/2014/main" id="{846F6905-5C75-1699-B943-AEF46E2A90B6}"/>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447480" y="3820172"/>
            <a:ext cx="2679000" cy="1015200"/>
          </a:xfrm>
          <a:prstGeom prst="rect">
            <a:avLst/>
          </a:prstGeom>
        </p:spPr>
      </p:pic>
      <p:pic>
        <p:nvPicPr>
          <p:cNvPr id="12" name="Picture 11" descr="A picture containing shape&#10;&#10;Description automatically generated">
            <a:extLst>
              <a:ext uri="{FF2B5EF4-FFF2-40B4-BE49-F238E27FC236}">
                <a16:creationId xmlns:a16="http://schemas.microsoft.com/office/drawing/2014/main" id="{3CC81D3B-A9F7-FC84-DFA5-73387299F8A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885726" y="2260366"/>
            <a:ext cx="2961000" cy="1015200"/>
          </a:xfrm>
          <a:prstGeom prst="rect">
            <a:avLst/>
          </a:prstGeom>
        </p:spPr>
      </p:pic>
      <p:pic>
        <p:nvPicPr>
          <p:cNvPr id="14" name="Picture 13" descr="Logo&#10;&#10;Description automatically generated">
            <a:extLst>
              <a:ext uri="{FF2B5EF4-FFF2-40B4-BE49-F238E27FC236}">
                <a16:creationId xmlns:a16="http://schemas.microsoft.com/office/drawing/2014/main" id="{DD748B6E-9FED-7982-C473-264AF409B58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40518" y="4018228"/>
            <a:ext cx="2451415" cy="1815863"/>
          </a:xfrm>
          <a:prstGeom prst="rect">
            <a:avLst/>
          </a:prstGeom>
        </p:spPr>
      </p:pic>
      <p:pic>
        <p:nvPicPr>
          <p:cNvPr id="18" name="Graphic 17">
            <a:extLst>
              <a:ext uri="{FF2B5EF4-FFF2-40B4-BE49-F238E27FC236}">
                <a16:creationId xmlns:a16="http://schemas.microsoft.com/office/drawing/2014/main" id="{8D20F6CC-619E-2DBA-0E32-4E8BC5264989}"/>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2782681" y="2452748"/>
            <a:ext cx="2346027" cy="1005440"/>
          </a:xfrm>
          <a:prstGeom prst="rect">
            <a:avLst/>
          </a:prstGeom>
        </p:spPr>
      </p:pic>
    </p:spTree>
    <p:extLst>
      <p:ext uri="{BB962C8B-B14F-4D97-AF65-F5344CB8AC3E}">
        <p14:creationId xmlns:p14="http://schemas.microsoft.com/office/powerpoint/2010/main" val="8593627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Next Steps</a:t>
            </a:r>
          </a:p>
        </p:txBody>
      </p:sp>
      <p:sp>
        <p:nvSpPr>
          <p:cNvPr id="3" name="Content Placeholder 2"/>
          <p:cNvSpPr>
            <a:spLocks noGrp="1"/>
          </p:cNvSpPr>
          <p:nvPr>
            <p:ph idx="1"/>
          </p:nvPr>
        </p:nvSpPr>
        <p:spPr/>
        <p:txBody>
          <a:bodyPr>
            <a:normAutofit lnSpcReduction="10000"/>
          </a:bodyPr>
          <a:lstStyle/>
          <a:p>
            <a:pPr fontAlgn="base">
              <a:buFont typeface="Wingdings" pitchFamily="2" charset="2"/>
              <a:buChar char="§"/>
            </a:pPr>
            <a:r>
              <a:rPr lang="en-GB" sz="3000" dirty="0"/>
              <a:t> Secure seed funding</a:t>
            </a:r>
          </a:p>
          <a:p>
            <a:pPr fontAlgn="base">
              <a:buFont typeface="Wingdings" pitchFamily="2" charset="2"/>
              <a:buChar char="§"/>
            </a:pPr>
            <a:r>
              <a:rPr lang="en-GB" sz="3000" dirty="0"/>
              <a:t> Complete the design of the game</a:t>
            </a:r>
          </a:p>
          <a:p>
            <a:pPr fontAlgn="base">
              <a:buFont typeface="Wingdings" pitchFamily="2" charset="2"/>
              <a:buChar char="§"/>
            </a:pPr>
            <a:r>
              <a:rPr lang="en-GB" sz="3000" dirty="0"/>
              <a:t> Secure sponsorship </a:t>
            </a:r>
          </a:p>
          <a:p>
            <a:pPr fontAlgn="base">
              <a:buFont typeface="Wingdings" pitchFamily="2" charset="2"/>
              <a:buChar char="§"/>
            </a:pPr>
            <a:r>
              <a:rPr lang="en-GB" sz="3000" dirty="0"/>
              <a:t> Complete our lesson delivery plan</a:t>
            </a:r>
          </a:p>
          <a:p>
            <a:pPr fontAlgn="base">
              <a:buFont typeface="Wingdings" pitchFamily="2" charset="2"/>
              <a:buChar char="§"/>
            </a:pPr>
            <a:r>
              <a:rPr lang="en-GB" sz="3000" dirty="0"/>
              <a:t> Engage with teachers</a:t>
            </a:r>
          </a:p>
          <a:p>
            <a:pPr fontAlgn="base">
              <a:buFont typeface="Wingdings" pitchFamily="2" charset="2"/>
              <a:buChar char="§"/>
            </a:pPr>
            <a:r>
              <a:rPr lang="en-GB" sz="3000" dirty="0"/>
              <a:t> Conduct further market testing</a:t>
            </a:r>
          </a:p>
          <a:p>
            <a:pPr fontAlgn="base">
              <a:buFont typeface="Wingdings" pitchFamily="2" charset="2"/>
              <a:buChar char="§"/>
            </a:pPr>
            <a:r>
              <a:rPr lang="en-GB" sz="3000" dirty="0"/>
              <a:t> Place an order with our chosen manufacturer </a:t>
            </a:r>
          </a:p>
        </p:txBody>
      </p:sp>
      <p:pic>
        <p:nvPicPr>
          <p:cNvPr id="4" name="Picture 3">
            <a:extLst>
              <a:ext uri="{FF2B5EF4-FFF2-40B4-BE49-F238E27FC236}">
                <a16:creationId xmlns:a16="http://schemas.microsoft.com/office/drawing/2014/main" id="{76E6EE84-39FF-A811-ACA9-8C9AF65B5187}"/>
              </a:ext>
            </a:extLst>
          </p:cNvPr>
          <p:cNvPicPr>
            <a:picLocks noChangeAspect="1"/>
          </p:cNvPicPr>
          <p:nvPr/>
        </p:nvPicPr>
        <p:blipFill rotWithShape="1">
          <a:blip r:embed="rId3"/>
          <a:srcRect l="7486" t="6764" r="6867" b="5986"/>
          <a:stretch/>
        </p:blipFill>
        <p:spPr>
          <a:xfrm>
            <a:off x="10468176" y="178229"/>
            <a:ext cx="1443944" cy="14507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71216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Introduction</a:t>
            </a:r>
          </a:p>
        </p:txBody>
      </p:sp>
      <p:sp>
        <p:nvSpPr>
          <p:cNvPr id="3" name="Content Placeholder 2"/>
          <p:cNvSpPr>
            <a:spLocks noGrp="1"/>
          </p:cNvSpPr>
          <p:nvPr>
            <p:ph idx="1"/>
          </p:nvPr>
        </p:nvSpPr>
        <p:spPr/>
        <p:txBody>
          <a:bodyPr>
            <a:normAutofit/>
          </a:bodyPr>
          <a:lstStyle/>
          <a:p>
            <a:pPr marL="0" indent="0">
              <a:buNone/>
            </a:pPr>
            <a:r>
              <a:rPr lang="en-GB" dirty="0"/>
              <a:t>Reactor Games Ltd is a game-based learning company that specialises in the education of the future workforce in the concepts of the nuclear industry.</a:t>
            </a:r>
          </a:p>
          <a:p>
            <a:pPr marL="0" indent="0">
              <a:buNone/>
            </a:pPr>
            <a:endParaRPr lang="en-US" dirty="0"/>
          </a:p>
          <a:p>
            <a:pPr marL="0" indent="0">
              <a:buNone/>
            </a:pPr>
            <a:r>
              <a:rPr lang="en-GB" dirty="0"/>
              <a:t>The aims of our company are to:</a:t>
            </a:r>
          </a:p>
          <a:p>
            <a:pPr lvl="1"/>
            <a:r>
              <a:rPr lang="en-GB" dirty="0"/>
              <a:t>Increase understanding of the nuclear industry</a:t>
            </a:r>
          </a:p>
          <a:p>
            <a:pPr lvl="1"/>
            <a:r>
              <a:rPr lang="en-GB" dirty="0"/>
              <a:t>Provide an opportunity for children to participate in a different type of learning</a:t>
            </a:r>
          </a:p>
          <a:p>
            <a:pPr lvl="1"/>
            <a:endParaRPr lang="en-GB" sz="2000" dirty="0"/>
          </a:p>
          <a:p>
            <a:pPr marL="0" indent="0">
              <a:buNone/>
            </a:pPr>
            <a:r>
              <a:rPr lang="en-GB" dirty="0"/>
              <a:t>We have designed a card game that challenges players to build, commission, and decommission nuclear reactors and face real-world challenges that nuclear plant operators face.</a:t>
            </a:r>
            <a:endParaRPr lang="en-US" sz="1800" dirty="0"/>
          </a:p>
        </p:txBody>
      </p:sp>
      <p:pic>
        <p:nvPicPr>
          <p:cNvPr id="4" name="Picture 3">
            <a:extLst>
              <a:ext uri="{FF2B5EF4-FFF2-40B4-BE49-F238E27FC236}">
                <a16:creationId xmlns:a16="http://schemas.microsoft.com/office/drawing/2014/main" id="{76E6EE84-39FF-A811-ACA9-8C9AF65B5187}"/>
              </a:ext>
            </a:extLst>
          </p:cNvPr>
          <p:cNvPicPr>
            <a:picLocks noChangeAspect="1"/>
          </p:cNvPicPr>
          <p:nvPr/>
        </p:nvPicPr>
        <p:blipFill rotWithShape="1">
          <a:blip r:embed="rId3"/>
          <a:srcRect l="7486" t="6764" r="6867" b="5986"/>
          <a:stretch/>
        </p:blipFill>
        <p:spPr>
          <a:xfrm>
            <a:off x="10468176" y="178229"/>
            <a:ext cx="1443944" cy="14507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07261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Vision, Mission, and Values</a:t>
            </a:r>
          </a:p>
        </p:txBody>
      </p:sp>
      <p:sp>
        <p:nvSpPr>
          <p:cNvPr id="3" name="Content Placeholder 2"/>
          <p:cNvSpPr>
            <a:spLocks noGrp="1"/>
          </p:cNvSpPr>
          <p:nvPr>
            <p:ph idx="1"/>
          </p:nvPr>
        </p:nvSpPr>
        <p:spPr/>
        <p:txBody>
          <a:bodyPr>
            <a:normAutofit lnSpcReduction="10000"/>
          </a:bodyPr>
          <a:lstStyle/>
          <a:p>
            <a:pPr marL="0" indent="0" fontAlgn="base">
              <a:buNone/>
            </a:pPr>
            <a:r>
              <a:rPr lang="en-GB" b="1" i="1" dirty="0"/>
              <a:t>Vision </a:t>
            </a:r>
            <a:r>
              <a:rPr lang="en-GB" dirty="0"/>
              <a:t> </a:t>
            </a:r>
          </a:p>
          <a:p>
            <a:pPr lvl="1" fontAlgn="base"/>
            <a:r>
              <a:rPr lang="en-GB" dirty="0"/>
              <a:t>To be the number one nuclear education business in the gamified learning industry  </a:t>
            </a:r>
          </a:p>
          <a:p>
            <a:pPr lvl="1" fontAlgn="base"/>
            <a:endParaRPr lang="en-GB" dirty="0"/>
          </a:p>
          <a:p>
            <a:pPr marL="0" indent="0" fontAlgn="base">
              <a:buNone/>
            </a:pPr>
            <a:r>
              <a:rPr lang="en-GB" b="1" i="1" dirty="0"/>
              <a:t>Mission</a:t>
            </a:r>
            <a:r>
              <a:rPr lang="en-GB" dirty="0"/>
              <a:t> </a:t>
            </a:r>
          </a:p>
          <a:p>
            <a:pPr lvl="1" fontAlgn="base"/>
            <a:r>
              <a:rPr lang="en-GB" dirty="0"/>
              <a:t>Provide a game-based learning experience to schoolchildren </a:t>
            </a:r>
          </a:p>
          <a:p>
            <a:pPr lvl="1" fontAlgn="base"/>
            <a:r>
              <a:rPr lang="en-GB" dirty="0"/>
              <a:t>Educate schoolchildren on the benefits and misconceptions of nuclear as part of the energy mix </a:t>
            </a:r>
          </a:p>
          <a:p>
            <a:pPr lvl="1" fontAlgn="base"/>
            <a:r>
              <a:rPr lang="en-GB" dirty="0"/>
              <a:t>Encourage talent into the nuclear industry </a:t>
            </a:r>
          </a:p>
          <a:p>
            <a:pPr lvl="1" fontAlgn="base"/>
            <a:endParaRPr lang="en-GB" dirty="0"/>
          </a:p>
          <a:p>
            <a:pPr marL="0" indent="0" fontAlgn="base">
              <a:buNone/>
            </a:pPr>
            <a:r>
              <a:rPr lang="en-GB" b="1" i="1" dirty="0"/>
              <a:t>Values</a:t>
            </a:r>
            <a:r>
              <a:rPr lang="en-GB" dirty="0"/>
              <a:t> </a:t>
            </a:r>
          </a:p>
          <a:p>
            <a:pPr lvl="1" fontAlgn="base"/>
            <a:r>
              <a:rPr lang="en-GB" dirty="0"/>
              <a:t>Transparency – Open and honest with our team and other business stakeholders. </a:t>
            </a:r>
          </a:p>
          <a:p>
            <a:pPr lvl="1" fontAlgn="base"/>
            <a:r>
              <a:rPr lang="en-GB" dirty="0"/>
              <a:t>Curiosity – Always wanting to learn from our experiences to continuously improve </a:t>
            </a:r>
          </a:p>
          <a:p>
            <a:pPr lvl="1" fontAlgn="base"/>
            <a:r>
              <a:rPr lang="en-GB" dirty="0"/>
              <a:t>Commitment – Passionate about the nuclear industry and inspiring the next generation of talent. </a:t>
            </a:r>
          </a:p>
        </p:txBody>
      </p:sp>
      <p:pic>
        <p:nvPicPr>
          <p:cNvPr id="4" name="Picture 3">
            <a:extLst>
              <a:ext uri="{FF2B5EF4-FFF2-40B4-BE49-F238E27FC236}">
                <a16:creationId xmlns:a16="http://schemas.microsoft.com/office/drawing/2014/main" id="{76E6EE84-39FF-A811-ACA9-8C9AF65B5187}"/>
              </a:ext>
            </a:extLst>
          </p:cNvPr>
          <p:cNvPicPr>
            <a:picLocks noChangeAspect="1"/>
          </p:cNvPicPr>
          <p:nvPr/>
        </p:nvPicPr>
        <p:blipFill rotWithShape="1">
          <a:blip r:embed="rId3"/>
          <a:srcRect l="7486" t="6764" r="6867" b="5986"/>
          <a:stretch/>
        </p:blipFill>
        <p:spPr>
          <a:xfrm>
            <a:off x="10468176" y="178229"/>
            <a:ext cx="1443944" cy="14507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773310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Corporate Objectives &amp; Measuring Success</a:t>
            </a:r>
            <a:endParaRPr lang="en-GB" sz="4000" dirty="0"/>
          </a:p>
        </p:txBody>
      </p:sp>
      <p:sp>
        <p:nvSpPr>
          <p:cNvPr id="3" name="Content Placeholder 2"/>
          <p:cNvSpPr>
            <a:spLocks noGrp="1"/>
          </p:cNvSpPr>
          <p:nvPr>
            <p:ph idx="1"/>
          </p:nvPr>
        </p:nvSpPr>
        <p:spPr/>
        <p:txBody>
          <a:bodyPr>
            <a:normAutofit/>
          </a:bodyPr>
          <a:lstStyle/>
          <a:p>
            <a:pPr marL="0" indent="0" fontAlgn="base">
              <a:buNone/>
            </a:pPr>
            <a:r>
              <a:rPr lang="en-GB" sz="1800" dirty="0"/>
              <a:t>We have three corporate objectives that are at the heart of our business. </a:t>
            </a:r>
          </a:p>
          <a:p>
            <a:pPr marL="0" indent="0" fontAlgn="base">
              <a:buNone/>
            </a:pPr>
            <a:r>
              <a:rPr lang="en-GB" sz="1800" dirty="0"/>
              <a:t>These provide us with focus and are aligned to our Vision, Mission, and Values. Our Corporate Objectives are: </a:t>
            </a:r>
          </a:p>
          <a:p>
            <a:pPr lvl="1" fontAlgn="base"/>
            <a:r>
              <a:rPr lang="en-GB" sz="1400" dirty="0"/>
              <a:t>We will educate 1000 children in the nuclear fuel cycle  </a:t>
            </a:r>
          </a:p>
          <a:p>
            <a:pPr lvl="1" fontAlgn="base"/>
            <a:r>
              <a:rPr lang="en-GB" sz="1400" dirty="0"/>
              <a:t>We will achieve an operating surplus of 15% </a:t>
            </a:r>
          </a:p>
          <a:p>
            <a:pPr lvl="1" fontAlgn="base"/>
            <a:r>
              <a:rPr lang="en-GB" sz="1400" dirty="0"/>
              <a:t>We will continuously improve and learn from experience </a:t>
            </a:r>
          </a:p>
        </p:txBody>
      </p:sp>
      <p:pic>
        <p:nvPicPr>
          <p:cNvPr id="4" name="Picture 3">
            <a:extLst>
              <a:ext uri="{FF2B5EF4-FFF2-40B4-BE49-F238E27FC236}">
                <a16:creationId xmlns:a16="http://schemas.microsoft.com/office/drawing/2014/main" id="{76E6EE84-39FF-A811-ACA9-8C9AF65B5187}"/>
              </a:ext>
            </a:extLst>
          </p:cNvPr>
          <p:cNvPicPr>
            <a:picLocks noChangeAspect="1"/>
          </p:cNvPicPr>
          <p:nvPr/>
        </p:nvPicPr>
        <p:blipFill rotWithShape="1">
          <a:blip r:embed="rId3"/>
          <a:srcRect l="7486" t="6764" r="6867" b="5986"/>
          <a:stretch/>
        </p:blipFill>
        <p:spPr>
          <a:xfrm>
            <a:off x="10468176" y="178229"/>
            <a:ext cx="1443944" cy="14507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aphicFrame>
        <p:nvGraphicFramePr>
          <p:cNvPr id="5" name="Table 4">
            <a:extLst>
              <a:ext uri="{FF2B5EF4-FFF2-40B4-BE49-F238E27FC236}">
                <a16:creationId xmlns:a16="http://schemas.microsoft.com/office/drawing/2014/main" id="{944DD295-3A96-40AE-B0AB-A6A3789DA19F}"/>
              </a:ext>
            </a:extLst>
          </p:cNvPr>
          <p:cNvGraphicFramePr>
            <a:graphicFrameLocks noGrp="1"/>
          </p:cNvGraphicFramePr>
          <p:nvPr>
            <p:extLst>
              <p:ext uri="{D42A27DB-BD31-4B8C-83A1-F6EECF244321}">
                <p14:modId xmlns:p14="http://schemas.microsoft.com/office/powerpoint/2010/main" val="4123729146"/>
              </p:ext>
            </p:extLst>
          </p:nvPr>
        </p:nvGraphicFramePr>
        <p:xfrm>
          <a:off x="2620447" y="3757653"/>
          <a:ext cx="6951105" cy="2374785"/>
        </p:xfrm>
        <a:graphic>
          <a:graphicData uri="http://schemas.openxmlformats.org/drawingml/2006/table">
            <a:tbl>
              <a:tblPr>
                <a:tableStyleId>{284E427A-3D55-4303-BF80-6455036E1DE7}</a:tableStyleId>
              </a:tblPr>
              <a:tblGrid>
                <a:gridCol w="3425780">
                  <a:extLst>
                    <a:ext uri="{9D8B030D-6E8A-4147-A177-3AD203B41FA5}">
                      <a16:colId xmlns:a16="http://schemas.microsoft.com/office/drawing/2014/main" val="4160207429"/>
                    </a:ext>
                  </a:extLst>
                </a:gridCol>
                <a:gridCol w="3525325">
                  <a:extLst>
                    <a:ext uri="{9D8B030D-6E8A-4147-A177-3AD203B41FA5}">
                      <a16:colId xmlns:a16="http://schemas.microsoft.com/office/drawing/2014/main" val="1486778460"/>
                    </a:ext>
                  </a:extLst>
                </a:gridCol>
              </a:tblGrid>
              <a:tr h="266901">
                <a:tc>
                  <a:txBody>
                    <a:bodyPr/>
                    <a:lstStyle/>
                    <a:p>
                      <a:pPr algn="ctr" rtl="0" fontAlgn="base"/>
                      <a:r>
                        <a:rPr lang="en-GB" sz="1200" b="1" dirty="0">
                          <a:effectLst/>
                        </a:rPr>
                        <a:t>Criteria </a:t>
                      </a:r>
                      <a:endParaRPr lang="en-GB" sz="2400" b="1" i="0" dirty="0">
                        <a:effectLst/>
                      </a:endParaRPr>
                    </a:p>
                  </a:txBody>
                  <a:tcPr marL="83412" marR="83412" marT="41706" marB="41706"/>
                </a:tc>
                <a:tc>
                  <a:txBody>
                    <a:bodyPr/>
                    <a:lstStyle/>
                    <a:p>
                      <a:pPr algn="ctr" rtl="0" fontAlgn="base"/>
                      <a:r>
                        <a:rPr lang="en-GB" sz="1200" b="1" dirty="0">
                          <a:effectLst/>
                        </a:rPr>
                        <a:t>Key Performance Indicator </a:t>
                      </a:r>
                      <a:endParaRPr lang="en-GB" sz="2400" b="1" i="0" dirty="0">
                        <a:effectLst/>
                      </a:endParaRPr>
                    </a:p>
                  </a:txBody>
                  <a:tcPr marL="83412" marR="83412" marT="41706" marB="41706"/>
                </a:tc>
                <a:extLst>
                  <a:ext uri="{0D108BD9-81ED-4DB2-BD59-A6C34878D82A}">
                    <a16:rowId xmlns:a16="http://schemas.microsoft.com/office/drawing/2014/main" val="2003716492"/>
                  </a:ext>
                </a:extLst>
              </a:tr>
              <a:tr h="0">
                <a:tc>
                  <a:txBody>
                    <a:bodyPr/>
                    <a:lstStyle/>
                    <a:p>
                      <a:pPr algn="ctr" rtl="0" fontAlgn="base"/>
                      <a:r>
                        <a:rPr lang="en-GB" sz="1000" b="0" dirty="0">
                          <a:solidFill>
                            <a:schemeClr val="bg1"/>
                          </a:solidFill>
                          <a:effectLst/>
                        </a:rPr>
                        <a:t>Positive Customer Feedback Received </a:t>
                      </a:r>
                      <a:endParaRPr lang="en-GB" sz="1600" b="0" i="0" dirty="0">
                        <a:solidFill>
                          <a:schemeClr val="bg1"/>
                        </a:solidFill>
                        <a:effectLst/>
                      </a:endParaRPr>
                    </a:p>
                  </a:txBody>
                  <a:tcPr marL="83412" marR="83412" marT="41706" marB="41706"/>
                </a:tc>
                <a:tc>
                  <a:txBody>
                    <a:bodyPr/>
                    <a:lstStyle/>
                    <a:p>
                      <a:pPr algn="ctr" rtl="0" fontAlgn="base"/>
                      <a:r>
                        <a:rPr lang="en-GB" sz="1000" b="0" dirty="0">
                          <a:solidFill>
                            <a:schemeClr val="bg1"/>
                          </a:solidFill>
                          <a:effectLst/>
                        </a:rPr>
                        <a:t>80% of feedback received to be positive </a:t>
                      </a:r>
                      <a:endParaRPr lang="en-GB" sz="1600" b="0" i="0" dirty="0">
                        <a:solidFill>
                          <a:schemeClr val="bg1"/>
                        </a:solidFill>
                        <a:effectLst/>
                      </a:endParaRPr>
                    </a:p>
                  </a:txBody>
                  <a:tcPr marL="83412" marR="83412" marT="41706" marB="41706"/>
                </a:tc>
                <a:extLst>
                  <a:ext uri="{0D108BD9-81ED-4DB2-BD59-A6C34878D82A}">
                    <a16:rowId xmlns:a16="http://schemas.microsoft.com/office/drawing/2014/main" val="3039309562"/>
                  </a:ext>
                </a:extLst>
              </a:tr>
              <a:tr h="0">
                <a:tc>
                  <a:txBody>
                    <a:bodyPr/>
                    <a:lstStyle/>
                    <a:p>
                      <a:pPr algn="ctr" rtl="0" fontAlgn="base"/>
                      <a:r>
                        <a:rPr lang="en-GB" sz="1000" b="0" dirty="0">
                          <a:solidFill>
                            <a:schemeClr val="bg1"/>
                          </a:solidFill>
                          <a:effectLst/>
                        </a:rPr>
                        <a:t>Operating Surplus Margin </a:t>
                      </a:r>
                      <a:endParaRPr lang="en-GB" sz="1600" b="0" i="0" dirty="0">
                        <a:solidFill>
                          <a:schemeClr val="bg1"/>
                        </a:solidFill>
                        <a:effectLst/>
                      </a:endParaRPr>
                    </a:p>
                  </a:txBody>
                  <a:tcPr marL="83412" marR="83412" marT="41706" marB="41706"/>
                </a:tc>
                <a:tc>
                  <a:txBody>
                    <a:bodyPr/>
                    <a:lstStyle/>
                    <a:p>
                      <a:pPr algn="ctr" rtl="0" fontAlgn="base"/>
                      <a:r>
                        <a:rPr lang="en-GB" sz="1000" b="0" dirty="0">
                          <a:solidFill>
                            <a:schemeClr val="bg1"/>
                          </a:solidFill>
                          <a:effectLst/>
                        </a:rPr>
                        <a:t>Achieve an operating surplus margin of 15% </a:t>
                      </a:r>
                      <a:endParaRPr lang="en-GB" sz="1600" b="0" i="0" dirty="0">
                        <a:solidFill>
                          <a:schemeClr val="bg1"/>
                        </a:solidFill>
                        <a:effectLst/>
                      </a:endParaRPr>
                    </a:p>
                  </a:txBody>
                  <a:tcPr marL="83412" marR="83412" marT="41706" marB="41706"/>
                </a:tc>
                <a:extLst>
                  <a:ext uri="{0D108BD9-81ED-4DB2-BD59-A6C34878D82A}">
                    <a16:rowId xmlns:a16="http://schemas.microsoft.com/office/drawing/2014/main" val="3175869487"/>
                  </a:ext>
                </a:extLst>
              </a:tr>
              <a:tr h="0">
                <a:tc>
                  <a:txBody>
                    <a:bodyPr/>
                    <a:lstStyle/>
                    <a:p>
                      <a:pPr algn="ctr" rtl="0" fontAlgn="base"/>
                      <a:r>
                        <a:rPr lang="en-GB" sz="1000" b="0" dirty="0">
                          <a:solidFill>
                            <a:schemeClr val="bg1"/>
                          </a:solidFill>
                          <a:effectLst/>
                        </a:rPr>
                        <a:t>Revenue </a:t>
                      </a:r>
                      <a:endParaRPr lang="en-GB" sz="1600" b="0" i="0" dirty="0">
                        <a:solidFill>
                          <a:schemeClr val="bg1"/>
                        </a:solidFill>
                        <a:effectLst/>
                      </a:endParaRPr>
                    </a:p>
                  </a:txBody>
                  <a:tcPr marL="83412" marR="83412" marT="41706" marB="41706"/>
                </a:tc>
                <a:tc>
                  <a:txBody>
                    <a:bodyPr/>
                    <a:lstStyle/>
                    <a:p>
                      <a:pPr algn="ctr" rtl="0" fontAlgn="base"/>
                      <a:r>
                        <a:rPr lang="en-GB" sz="1000" b="0" dirty="0">
                          <a:solidFill>
                            <a:schemeClr val="bg1"/>
                          </a:solidFill>
                          <a:effectLst/>
                        </a:rPr>
                        <a:t>Achieve a revenue of at least £2,000 </a:t>
                      </a:r>
                      <a:endParaRPr lang="en-GB" sz="1600" b="0" i="0" dirty="0">
                        <a:solidFill>
                          <a:schemeClr val="bg1"/>
                        </a:solidFill>
                        <a:effectLst/>
                      </a:endParaRPr>
                    </a:p>
                  </a:txBody>
                  <a:tcPr marL="83412" marR="83412" marT="41706" marB="41706"/>
                </a:tc>
                <a:extLst>
                  <a:ext uri="{0D108BD9-81ED-4DB2-BD59-A6C34878D82A}">
                    <a16:rowId xmlns:a16="http://schemas.microsoft.com/office/drawing/2014/main" val="3720519839"/>
                  </a:ext>
                </a:extLst>
              </a:tr>
              <a:tr h="0">
                <a:tc>
                  <a:txBody>
                    <a:bodyPr/>
                    <a:lstStyle/>
                    <a:p>
                      <a:pPr algn="ctr" rtl="0" fontAlgn="base"/>
                      <a:r>
                        <a:rPr lang="en-GB" sz="1000" b="0" dirty="0">
                          <a:solidFill>
                            <a:schemeClr val="bg1"/>
                          </a:solidFill>
                          <a:effectLst/>
                        </a:rPr>
                        <a:t>Employee Satisfaction </a:t>
                      </a:r>
                      <a:endParaRPr lang="en-GB" sz="1600" b="0" i="0" dirty="0">
                        <a:solidFill>
                          <a:schemeClr val="bg1"/>
                        </a:solidFill>
                        <a:effectLst/>
                      </a:endParaRPr>
                    </a:p>
                  </a:txBody>
                  <a:tcPr marL="83412" marR="83412" marT="41706" marB="41706"/>
                </a:tc>
                <a:tc>
                  <a:txBody>
                    <a:bodyPr/>
                    <a:lstStyle/>
                    <a:p>
                      <a:pPr algn="ctr" rtl="0" fontAlgn="base"/>
                      <a:r>
                        <a:rPr lang="en-GB" sz="1000" b="0" dirty="0">
                          <a:solidFill>
                            <a:schemeClr val="bg1"/>
                          </a:solidFill>
                          <a:effectLst/>
                        </a:rPr>
                        <a:t>Average mood ladder rating of at least 7/10. </a:t>
                      </a:r>
                      <a:endParaRPr lang="en-GB" sz="1600" b="0" i="0" dirty="0">
                        <a:solidFill>
                          <a:schemeClr val="bg1"/>
                        </a:solidFill>
                        <a:effectLst/>
                      </a:endParaRPr>
                    </a:p>
                  </a:txBody>
                  <a:tcPr marL="83412" marR="83412" marT="41706" marB="41706"/>
                </a:tc>
                <a:extLst>
                  <a:ext uri="{0D108BD9-81ED-4DB2-BD59-A6C34878D82A}">
                    <a16:rowId xmlns:a16="http://schemas.microsoft.com/office/drawing/2014/main" val="2253639023"/>
                  </a:ext>
                </a:extLst>
              </a:tr>
              <a:tr h="0">
                <a:tc>
                  <a:txBody>
                    <a:bodyPr/>
                    <a:lstStyle/>
                    <a:p>
                      <a:pPr algn="ctr" rtl="0" fontAlgn="base"/>
                      <a:r>
                        <a:rPr lang="en-GB" sz="1000" b="0" dirty="0">
                          <a:solidFill>
                            <a:schemeClr val="bg1"/>
                          </a:solidFill>
                          <a:effectLst/>
                        </a:rPr>
                        <a:t>Quantity of Sponsorship Deals Signed </a:t>
                      </a:r>
                      <a:endParaRPr lang="en-GB" sz="1600" b="0" i="0" dirty="0">
                        <a:solidFill>
                          <a:schemeClr val="bg1"/>
                        </a:solidFill>
                        <a:effectLst/>
                      </a:endParaRPr>
                    </a:p>
                  </a:txBody>
                  <a:tcPr marL="83412" marR="83412" marT="41706" marB="41706"/>
                </a:tc>
                <a:tc>
                  <a:txBody>
                    <a:bodyPr/>
                    <a:lstStyle/>
                    <a:p>
                      <a:pPr algn="ctr" rtl="0" fontAlgn="base"/>
                      <a:r>
                        <a:rPr lang="en-GB" sz="1000" b="0" dirty="0">
                          <a:solidFill>
                            <a:schemeClr val="bg1"/>
                          </a:solidFill>
                          <a:effectLst/>
                        </a:rPr>
                        <a:t>5 sponsorship deals signed </a:t>
                      </a:r>
                      <a:endParaRPr lang="en-GB" sz="1600" b="0" i="0" dirty="0">
                        <a:solidFill>
                          <a:schemeClr val="bg1"/>
                        </a:solidFill>
                        <a:effectLst/>
                      </a:endParaRPr>
                    </a:p>
                  </a:txBody>
                  <a:tcPr marL="83412" marR="83412" marT="41706" marB="41706"/>
                </a:tc>
                <a:extLst>
                  <a:ext uri="{0D108BD9-81ED-4DB2-BD59-A6C34878D82A}">
                    <a16:rowId xmlns:a16="http://schemas.microsoft.com/office/drawing/2014/main" val="3862779575"/>
                  </a:ext>
                </a:extLst>
              </a:tr>
              <a:tr h="0">
                <a:tc>
                  <a:txBody>
                    <a:bodyPr/>
                    <a:lstStyle/>
                    <a:p>
                      <a:pPr algn="ctr" rtl="0" fontAlgn="base"/>
                      <a:r>
                        <a:rPr lang="en-GB" sz="1000" b="0" dirty="0">
                          <a:solidFill>
                            <a:schemeClr val="bg1"/>
                          </a:solidFill>
                          <a:effectLst/>
                        </a:rPr>
                        <a:t>Students Learning </a:t>
                      </a:r>
                      <a:endParaRPr lang="en-GB" sz="1600" b="0" i="0" dirty="0">
                        <a:solidFill>
                          <a:schemeClr val="bg1"/>
                        </a:solidFill>
                        <a:effectLst/>
                      </a:endParaRPr>
                    </a:p>
                  </a:txBody>
                  <a:tcPr marL="83412" marR="83412" marT="41706" marB="41706"/>
                </a:tc>
                <a:tc>
                  <a:txBody>
                    <a:bodyPr/>
                    <a:lstStyle/>
                    <a:p>
                      <a:pPr algn="ctr" rtl="0" fontAlgn="base"/>
                      <a:r>
                        <a:rPr lang="en-GB" sz="1000" b="0" dirty="0">
                          <a:solidFill>
                            <a:schemeClr val="bg1"/>
                          </a:solidFill>
                          <a:effectLst/>
                        </a:rPr>
                        <a:t>80% of students’ word association will see progress to positive associations from before and after </a:t>
                      </a:r>
                      <a:endParaRPr lang="en-GB" sz="1600" b="0" i="0" dirty="0">
                        <a:solidFill>
                          <a:schemeClr val="bg1"/>
                        </a:solidFill>
                        <a:effectLst/>
                      </a:endParaRPr>
                    </a:p>
                  </a:txBody>
                  <a:tcPr marL="83412" marR="83412" marT="41706" marB="41706"/>
                </a:tc>
                <a:extLst>
                  <a:ext uri="{0D108BD9-81ED-4DB2-BD59-A6C34878D82A}">
                    <a16:rowId xmlns:a16="http://schemas.microsoft.com/office/drawing/2014/main" val="4001433031"/>
                  </a:ext>
                </a:extLst>
              </a:tr>
              <a:tr h="403195">
                <a:tc>
                  <a:txBody>
                    <a:bodyPr/>
                    <a:lstStyle/>
                    <a:p>
                      <a:pPr algn="ctr" rtl="0" fontAlgn="base"/>
                      <a:r>
                        <a:rPr lang="en-GB" sz="1000" b="0" dirty="0">
                          <a:solidFill>
                            <a:schemeClr val="bg1"/>
                          </a:solidFill>
                          <a:effectLst/>
                        </a:rPr>
                        <a:t>Positive Impact on Schools </a:t>
                      </a:r>
                      <a:endParaRPr lang="en-GB" sz="1600" b="0" dirty="0">
                        <a:solidFill>
                          <a:schemeClr val="bg1"/>
                        </a:solidFill>
                        <a:effectLst/>
                      </a:endParaRPr>
                    </a:p>
                    <a:p>
                      <a:pPr algn="ctr" rtl="0" fontAlgn="base"/>
                      <a:r>
                        <a:rPr lang="en-GB" sz="1000" b="0" dirty="0">
                          <a:solidFill>
                            <a:schemeClr val="bg1"/>
                          </a:solidFill>
                          <a:effectLst/>
                        </a:rPr>
                        <a:t> </a:t>
                      </a:r>
                      <a:endParaRPr lang="en-GB" sz="1600" b="0" i="0" dirty="0">
                        <a:solidFill>
                          <a:schemeClr val="bg1"/>
                        </a:solidFill>
                        <a:effectLst/>
                      </a:endParaRPr>
                    </a:p>
                  </a:txBody>
                  <a:tcPr marL="83412" marR="83412" marT="41706" marB="41706"/>
                </a:tc>
                <a:tc>
                  <a:txBody>
                    <a:bodyPr/>
                    <a:lstStyle/>
                    <a:p>
                      <a:pPr marL="171450" indent="-171450" algn="ctr" rtl="0" fontAlgn="base">
                        <a:buFont typeface="Arial" panose="020B0604020202020204" pitchFamily="34" charset="0"/>
                        <a:buChar char="•"/>
                      </a:pPr>
                      <a:r>
                        <a:rPr lang="en-GB" sz="1000" b="0" dirty="0">
                          <a:solidFill>
                            <a:schemeClr val="bg1"/>
                          </a:solidFill>
                          <a:effectLst/>
                        </a:rPr>
                        <a:t>100 card games donated to schools </a:t>
                      </a:r>
                      <a:endParaRPr lang="en-GB" sz="1600" b="0" dirty="0">
                        <a:solidFill>
                          <a:schemeClr val="bg1"/>
                        </a:solidFill>
                        <a:effectLst/>
                      </a:endParaRPr>
                    </a:p>
                    <a:p>
                      <a:pPr marL="171450" indent="-171450" algn="ctr" rtl="0" fontAlgn="base">
                        <a:buFont typeface="Arial" panose="020B0604020202020204" pitchFamily="34" charset="0"/>
                        <a:buChar char="•"/>
                      </a:pPr>
                      <a:r>
                        <a:rPr lang="en-GB" sz="1000" b="0" dirty="0">
                          <a:solidFill>
                            <a:schemeClr val="bg1"/>
                          </a:solidFill>
                          <a:effectLst/>
                        </a:rPr>
                        <a:t>500 children educated through lessons delivered </a:t>
                      </a:r>
                      <a:endParaRPr lang="en-GB" sz="1600" b="0" dirty="0">
                        <a:solidFill>
                          <a:schemeClr val="bg1"/>
                        </a:solidFill>
                        <a:effectLst/>
                      </a:endParaRPr>
                    </a:p>
                    <a:p>
                      <a:pPr marL="171450" indent="-171450" algn="ctr" rtl="0" fontAlgn="base">
                        <a:buFont typeface="Arial" panose="020B0604020202020204" pitchFamily="34" charset="0"/>
                        <a:buChar char="•"/>
                      </a:pPr>
                      <a:r>
                        <a:rPr lang="en-GB" sz="1000" b="0" dirty="0">
                          <a:solidFill>
                            <a:schemeClr val="bg1"/>
                          </a:solidFill>
                          <a:effectLst/>
                        </a:rPr>
                        <a:t>17 lessons delivered </a:t>
                      </a:r>
                      <a:endParaRPr lang="en-GB" sz="1600" b="0" i="0" dirty="0">
                        <a:solidFill>
                          <a:schemeClr val="bg1"/>
                        </a:solidFill>
                        <a:effectLst/>
                      </a:endParaRPr>
                    </a:p>
                  </a:txBody>
                  <a:tcPr marL="83412" marR="83412" marT="41706" marB="41706"/>
                </a:tc>
                <a:extLst>
                  <a:ext uri="{0D108BD9-81ED-4DB2-BD59-A6C34878D82A}">
                    <a16:rowId xmlns:a16="http://schemas.microsoft.com/office/drawing/2014/main" val="3009794250"/>
                  </a:ext>
                </a:extLst>
              </a:tr>
            </a:tbl>
          </a:graphicData>
        </a:graphic>
      </p:graphicFrame>
    </p:spTree>
    <p:extLst>
      <p:ext uri="{BB962C8B-B14F-4D97-AF65-F5344CB8AC3E}">
        <p14:creationId xmlns:p14="http://schemas.microsoft.com/office/powerpoint/2010/main" val="8999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Our Product</a:t>
            </a:r>
          </a:p>
        </p:txBody>
      </p:sp>
      <p:pic>
        <p:nvPicPr>
          <p:cNvPr id="4" name="Picture 3">
            <a:extLst>
              <a:ext uri="{FF2B5EF4-FFF2-40B4-BE49-F238E27FC236}">
                <a16:creationId xmlns:a16="http://schemas.microsoft.com/office/drawing/2014/main" id="{76E6EE84-39FF-A811-ACA9-8C9AF65B5187}"/>
              </a:ext>
            </a:extLst>
          </p:cNvPr>
          <p:cNvPicPr>
            <a:picLocks noChangeAspect="1"/>
          </p:cNvPicPr>
          <p:nvPr/>
        </p:nvPicPr>
        <p:blipFill rotWithShape="1">
          <a:blip r:embed="rId3"/>
          <a:srcRect l="7486" t="6764" r="6867" b="5986"/>
          <a:stretch/>
        </p:blipFill>
        <p:spPr>
          <a:xfrm>
            <a:off x="10468176" y="178229"/>
            <a:ext cx="1443944" cy="14507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nvGrpSpPr>
          <p:cNvPr id="10" name="Group 9">
            <a:extLst>
              <a:ext uri="{FF2B5EF4-FFF2-40B4-BE49-F238E27FC236}">
                <a16:creationId xmlns:a16="http://schemas.microsoft.com/office/drawing/2014/main" id="{A2E3D4C9-6428-6F6D-85C1-30D9758B5F3F}"/>
              </a:ext>
            </a:extLst>
          </p:cNvPr>
          <p:cNvGrpSpPr/>
          <p:nvPr/>
        </p:nvGrpSpPr>
        <p:grpSpPr>
          <a:xfrm>
            <a:off x="780123" y="2765784"/>
            <a:ext cx="10631753" cy="2548037"/>
            <a:chOff x="261790" y="1948920"/>
            <a:chExt cx="10631753" cy="2548037"/>
          </a:xfrm>
        </p:grpSpPr>
        <p:pic>
          <p:nvPicPr>
            <p:cNvPr id="5" name="Picture 4">
              <a:extLst>
                <a:ext uri="{FF2B5EF4-FFF2-40B4-BE49-F238E27FC236}">
                  <a16:creationId xmlns:a16="http://schemas.microsoft.com/office/drawing/2014/main" id="{F238B6C4-B947-91C3-92E2-C1D1BE85C79A}"/>
                </a:ext>
              </a:extLst>
            </p:cNvPr>
            <p:cNvPicPr>
              <a:picLocks noChangeAspect="1"/>
            </p:cNvPicPr>
            <p:nvPr/>
          </p:nvPicPr>
          <p:blipFill>
            <a:blip r:embed="rId4"/>
            <a:stretch>
              <a:fillRect/>
            </a:stretch>
          </p:blipFill>
          <p:spPr>
            <a:xfrm>
              <a:off x="261790" y="1948920"/>
              <a:ext cx="3397383" cy="2548037"/>
            </a:xfrm>
            <a:prstGeom prst="rect">
              <a:avLst/>
            </a:prstGeom>
          </p:spPr>
        </p:pic>
        <p:pic>
          <p:nvPicPr>
            <p:cNvPr id="8" name="Picture 7">
              <a:extLst>
                <a:ext uri="{FF2B5EF4-FFF2-40B4-BE49-F238E27FC236}">
                  <a16:creationId xmlns:a16="http://schemas.microsoft.com/office/drawing/2014/main" id="{4A96C996-54E2-958F-6F75-ECF661CF2596}"/>
                </a:ext>
              </a:extLst>
            </p:cNvPr>
            <p:cNvPicPr>
              <a:picLocks noChangeAspect="1"/>
            </p:cNvPicPr>
            <p:nvPr/>
          </p:nvPicPr>
          <p:blipFill>
            <a:blip r:embed="rId5"/>
            <a:stretch>
              <a:fillRect/>
            </a:stretch>
          </p:blipFill>
          <p:spPr>
            <a:xfrm>
              <a:off x="7496161" y="1948920"/>
              <a:ext cx="3397382" cy="2548037"/>
            </a:xfrm>
            <a:prstGeom prst="rect">
              <a:avLst/>
            </a:prstGeom>
          </p:spPr>
        </p:pic>
        <p:pic>
          <p:nvPicPr>
            <p:cNvPr id="9" name="Picture 8">
              <a:extLst>
                <a:ext uri="{FF2B5EF4-FFF2-40B4-BE49-F238E27FC236}">
                  <a16:creationId xmlns:a16="http://schemas.microsoft.com/office/drawing/2014/main" id="{E9C404FC-AEAA-033D-F978-C2854E9DEBE4}"/>
                </a:ext>
              </a:extLst>
            </p:cNvPr>
            <p:cNvPicPr>
              <a:picLocks noChangeAspect="1"/>
            </p:cNvPicPr>
            <p:nvPr/>
          </p:nvPicPr>
          <p:blipFill>
            <a:blip r:embed="rId6"/>
            <a:stretch>
              <a:fillRect/>
            </a:stretch>
          </p:blipFill>
          <p:spPr>
            <a:xfrm>
              <a:off x="3878976" y="1948920"/>
              <a:ext cx="3397382" cy="2548037"/>
            </a:xfrm>
            <a:prstGeom prst="rect">
              <a:avLst/>
            </a:prstGeom>
          </p:spPr>
        </p:pic>
      </p:grpSp>
    </p:spTree>
    <p:extLst>
      <p:ext uri="{BB962C8B-B14F-4D97-AF65-F5344CB8AC3E}">
        <p14:creationId xmlns:p14="http://schemas.microsoft.com/office/powerpoint/2010/main" val="3347600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The Idea</a:t>
            </a:r>
          </a:p>
        </p:txBody>
      </p:sp>
      <p:sp>
        <p:nvSpPr>
          <p:cNvPr id="3" name="Content Placeholder 2"/>
          <p:cNvSpPr>
            <a:spLocks noGrp="1"/>
          </p:cNvSpPr>
          <p:nvPr>
            <p:ph idx="1"/>
          </p:nvPr>
        </p:nvSpPr>
        <p:spPr/>
        <p:txBody>
          <a:bodyPr>
            <a:normAutofit/>
          </a:bodyPr>
          <a:lstStyle/>
          <a:p>
            <a:pPr lvl="1" fontAlgn="base"/>
            <a:r>
              <a:rPr lang="en-GB" sz="2000" dirty="0"/>
              <a:t>We have designed the card game to be easily understood by our target market (market testing pending).</a:t>
            </a:r>
          </a:p>
          <a:p>
            <a:pPr lvl="1" fontAlgn="base"/>
            <a:endParaRPr lang="en-GB" sz="2000" dirty="0"/>
          </a:p>
          <a:p>
            <a:pPr lvl="1" fontAlgn="base"/>
            <a:r>
              <a:rPr lang="en-GB" sz="2000" dirty="0"/>
              <a:t>A series of lessons have been planned and are being created for delivery within schools. They are educational, interesting, and complement the key nuclear learnings from our card game.</a:t>
            </a:r>
          </a:p>
          <a:p>
            <a:pPr lvl="1" fontAlgn="base"/>
            <a:endParaRPr lang="en-GB" sz="2000" dirty="0"/>
          </a:p>
          <a:p>
            <a:pPr lvl="1" fontAlgn="base"/>
            <a:r>
              <a:rPr lang="en-GB" sz="2000" dirty="0"/>
              <a:t>We will deliver these lessons to classes, providing an opportunity for students to play the game with their peers. </a:t>
            </a:r>
          </a:p>
          <a:p>
            <a:pPr lvl="1" fontAlgn="base"/>
            <a:endParaRPr lang="en-GB" sz="2000" dirty="0"/>
          </a:p>
          <a:p>
            <a:pPr lvl="1" fontAlgn="base"/>
            <a:r>
              <a:rPr lang="en-GB" sz="2000" dirty="0"/>
              <a:t>Eventually we hope that teachers can deliver these lessons without the support of the Reactor Games Team.</a:t>
            </a:r>
          </a:p>
        </p:txBody>
      </p:sp>
      <p:pic>
        <p:nvPicPr>
          <p:cNvPr id="4" name="Picture 3">
            <a:extLst>
              <a:ext uri="{FF2B5EF4-FFF2-40B4-BE49-F238E27FC236}">
                <a16:creationId xmlns:a16="http://schemas.microsoft.com/office/drawing/2014/main" id="{76E6EE84-39FF-A811-ACA9-8C9AF65B5187}"/>
              </a:ext>
            </a:extLst>
          </p:cNvPr>
          <p:cNvPicPr>
            <a:picLocks noChangeAspect="1"/>
          </p:cNvPicPr>
          <p:nvPr/>
        </p:nvPicPr>
        <p:blipFill rotWithShape="1">
          <a:blip r:embed="rId3"/>
          <a:srcRect l="7486" t="6764" r="6867" b="5986"/>
          <a:stretch/>
        </p:blipFill>
        <p:spPr>
          <a:xfrm>
            <a:off x="10468176" y="178229"/>
            <a:ext cx="1443944" cy="14507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2011208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Social Media Engagement</a:t>
            </a:r>
          </a:p>
        </p:txBody>
      </p:sp>
      <p:sp>
        <p:nvSpPr>
          <p:cNvPr id="3" name="Content Placeholder 2"/>
          <p:cNvSpPr>
            <a:spLocks noGrp="1"/>
          </p:cNvSpPr>
          <p:nvPr>
            <p:ph idx="1"/>
          </p:nvPr>
        </p:nvSpPr>
        <p:spPr>
          <a:xfrm>
            <a:off x="1097280" y="1845734"/>
            <a:ext cx="10058400" cy="4023360"/>
          </a:xfrm>
        </p:spPr>
        <p:txBody>
          <a:bodyPr>
            <a:normAutofit/>
          </a:bodyPr>
          <a:lstStyle/>
          <a:p>
            <a:pPr algn="l"/>
            <a:r>
              <a:rPr lang="en-GB" sz="1800" b="0" i="0" u="none" strike="noStrike" dirty="0">
                <a:solidFill>
                  <a:srgbClr val="FFFFFF"/>
                </a:solidFill>
                <a:effectLst/>
                <a:latin typeface="Calibri" panose="020F0502020204030204" pitchFamily="34" charset="0"/>
              </a:rPr>
              <a:t>We launched our social media in April as we wanted to establish an audience early in order to help us with the development of our game. Our primary social media platform is LinkedIn and as of last week we have over 325 followers on our company’s page!</a:t>
            </a:r>
          </a:p>
          <a:p>
            <a:pPr algn="l"/>
            <a:r>
              <a:rPr lang="en-GB" sz="1800" b="0" i="0" u="none" strike="noStrike" dirty="0">
                <a:solidFill>
                  <a:srgbClr val="FFFFFF"/>
                </a:solidFill>
                <a:effectLst/>
                <a:latin typeface="Calibri" panose="020F0502020204030204" pitchFamily="34" charset="0"/>
              </a:rPr>
              <a:t>The idea behind our social media is to provide the human element to our brand, and show our real passion for the nuclear industry. </a:t>
            </a:r>
            <a:endParaRPr lang="en-GB" sz="1800" dirty="0">
              <a:solidFill>
                <a:srgbClr val="FFFFFF"/>
              </a:solidFill>
              <a:latin typeface="Calibri" panose="020F0502020204030204" pitchFamily="34" charset="0"/>
            </a:endParaRPr>
          </a:p>
          <a:p>
            <a:pPr algn="l"/>
            <a:r>
              <a:rPr lang="en-GB" sz="1800" b="0" i="0" u="none" strike="noStrike" dirty="0">
                <a:solidFill>
                  <a:srgbClr val="FFFFFF"/>
                </a:solidFill>
                <a:effectLst/>
                <a:latin typeface="Calibri" panose="020F0502020204030204" pitchFamily="34" charset="0"/>
              </a:rPr>
              <a:t>There is scope to approach potential sponsoring organisations of our game through the followers of our page.</a:t>
            </a:r>
          </a:p>
          <a:p>
            <a:pPr marL="0" indent="0" fontAlgn="base">
              <a:buNone/>
            </a:pPr>
            <a:endParaRPr lang="en-GB" sz="1400" dirty="0"/>
          </a:p>
        </p:txBody>
      </p:sp>
      <p:pic>
        <p:nvPicPr>
          <p:cNvPr id="4" name="Picture 3">
            <a:extLst>
              <a:ext uri="{FF2B5EF4-FFF2-40B4-BE49-F238E27FC236}">
                <a16:creationId xmlns:a16="http://schemas.microsoft.com/office/drawing/2014/main" id="{76E6EE84-39FF-A811-ACA9-8C9AF65B5187}"/>
              </a:ext>
            </a:extLst>
          </p:cNvPr>
          <p:cNvPicPr>
            <a:picLocks noChangeAspect="1"/>
          </p:cNvPicPr>
          <p:nvPr/>
        </p:nvPicPr>
        <p:blipFill rotWithShape="1">
          <a:blip r:embed="rId3"/>
          <a:srcRect l="7486" t="6764" r="6867" b="5986"/>
          <a:stretch/>
        </p:blipFill>
        <p:spPr>
          <a:xfrm>
            <a:off x="10468176" y="178229"/>
            <a:ext cx="1443944" cy="14507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5" name="Picture 4">
            <a:extLst>
              <a:ext uri="{FF2B5EF4-FFF2-40B4-BE49-F238E27FC236}">
                <a16:creationId xmlns:a16="http://schemas.microsoft.com/office/drawing/2014/main" id="{88D01172-A713-ECE9-B61A-588E360C287B}"/>
              </a:ext>
            </a:extLst>
          </p:cNvPr>
          <p:cNvPicPr>
            <a:picLocks noChangeAspect="1"/>
          </p:cNvPicPr>
          <p:nvPr/>
        </p:nvPicPr>
        <p:blipFill>
          <a:blip r:embed="rId4"/>
          <a:stretch>
            <a:fillRect/>
          </a:stretch>
        </p:blipFill>
        <p:spPr>
          <a:xfrm>
            <a:off x="7149267" y="3906937"/>
            <a:ext cx="1690780" cy="2315633"/>
          </a:xfrm>
          <a:prstGeom prst="rect">
            <a:avLst/>
          </a:prstGeom>
        </p:spPr>
      </p:pic>
      <p:pic>
        <p:nvPicPr>
          <p:cNvPr id="6" name="Picture 5">
            <a:extLst>
              <a:ext uri="{FF2B5EF4-FFF2-40B4-BE49-F238E27FC236}">
                <a16:creationId xmlns:a16="http://schemas.microsoft.com/office/drawing/2014/main" id="{DA115731-FCB2-1065-960F-C6CAE87D04C0}"/>
              </a:ext>
            </a:extLst>
          </p:cNvPr>
          <p:cNvPicPr>
            <a:picLocks noChangeAspect="1"/>
          </p:cNvPicPr>
          <p:nvPr/>
        </p:nvPicPr>
        <p:blipFill>
          <a:blip r:embed="rId5"/>
          <a:stretch>
            <a:fillRect/>
          </a:stretch>
        </p:blipFill>
        <p:spPr>
          <a:xfrm>
            <a:off x="9310359" y="3906937"/>
            <a:ext cx="2315633" cy="2315633"/>
          </a:xfrm>
          <a:prstGeom prst="rect">
            <a:avLst/>
          </a:prstGeom>
        </p:spPr>
      </p:pic>
    </p:spTree>
    <p:extLst>
      <p:ext uri="{BB962C8B-B14F-4D97-AF65-F5344CB8AC3E}">
        <p14:creationId xmlns:p14="http://schemas.microsoft.com/office/powerpoint/2010/main" val="707473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Finances</a:t>
            </a:r>
          </a:p>
        </p:txBody>
      </p:sp>
      <p:pic>
        <p:nvPicPr>
          <p:cNvPr id="4" name="Picture 3">
            <a:extLst>
              <a:ext uri="{FF2B5EF4-FFF2-40B4-BE49-F238E27FC236}">
                <a16:creationId xmlns:a16="http://schemas.microsoft.com/office/drawing/2014/main" id="{76E6EE84-39FF-A811-ACA9-8C9AF65B5187}"/>
              </a:ext>
            </a:extLst>
          </p:cNvPr>
          <p:cNvPicPr>
            <a:picLocks noChangeAspect="1"/>
          </p:cNvPicPr>
          <p:nvPr/>
        </p:nvPicPr>
        <p:blipFill rotWithShape="1">
          <a:blip r:embed="rId3"/>
          <a:srcRect l="7486" t="6764" r="6867" b="5986"/>
          <a:stretch/>
        </p:blipFill>
        <p:spPr>
          <a:xfrm>
            <a:off x="10468176" y="178229"/>
            <a:ext cx="1443944" cy="14507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4" name="Content Placeholder 13">
            <a:extLst>
              <a:ext uri="{FF2B5EF4-FFF2-40B4-BE49-F238E27FC236}">
                <a16:creationId xmlns:a16="http://schemas.microsoft.com/office/drawing/2014/main" id="{C9432622-353F-00CB-851D-7ED90D050059}"/>
              </a:ext>
            </a:extLst>
          </p:cNvPr>
          <p:cNvSpPr>
            <a:spLocks noGrp="1"/>
          </p:cNvSpPr>
          <p:nvPr>
            <p:ph idx="1"/>
          </p:nvPr>
        </p:nvSpPr>
        <p:spPr>
          <a:xfrm>
            <a:off x="1066800" y="2055706"/>
            <a:ext cx="10058400" cy="4023360"/>
          </a:xfrm>
        </p:spPr>
        <p:txBody>
          <a:bodyPr/>
          <a:lstStyle/>
          <a:p>
            <a:r>
              <a:rPr lang="en-US" dirty="0"/>
              <a:t>There are two parts to funding Reactor Games Ltd; Seed Funding &amp; Sponsorship Funding</a:t>
            </a:r>
          </a:p>
          <a:p>
            <a:r>
              <a:rPr lang="en-US" dirty="0"/>
              <a:t>To achieve our corporate objectives, we need to raise </a:t>
            </a:r>
            <a:r>
              <a:rPr lang="en-US" b="1" dirty="0"/>
              <a:t>£2000 </a:t>
            </a:r>
            <a:r>
              <a:rPr lang="en-US" dirty="0"/>
              <a:t>through Seed Funding, explained on the next slide, and </a:t>
            </a:r>
            <a:r>
              <a:rPr lang="en-US" b="1" dirty="0"/>
              <a:t>£1,882.37 </a:t>
            </a:r>
            <a:r>
              <a:rPr lang="en-US" dirty="0"/>
              <a:t>through Sponsorship Funding</a:t>
            </a:r>
          </a:p>
          <a:p>
            <a:endParaRPr lang="en-US" dirty="0"/>
          </a:p>
        </p:txBody>
      </p:sp>
      <p:graphicFrame>
        <p:nvGraphicFramePr>
          <p:cNvPr id="15" name="Table 14">
            <a:extLst>
              <a:ext uri="{FF2B5EF4-FFF2-40B4-BE49-F238E27FC236}">
                <a16:creationId xmlns:a16="http://schemas.microsoft.com/office/drawing/2014/main" id="{7D116FD5-291D-D3EE-54AE-44C63AD91E14}"/>
              </a:ext>
            </a:extLst>
          </p:cNvPr>
          <p:cNvGraphicFramePr>
            <a:graphicFrameLocks noGrp="1"/>
          </p:cNvGraphicFramePr>
          <p:nvPr>
            <p:extLst>
              <p:ext uri="{D42A27DB-BD31-4B8C-83A1-F6EECF244321}">
                <p14:modId xmlns:p14="http://schemas.microsoft.com/office/powerpoint/2010/main" val="1009827700"/>
              </p:ext>
            </p:extLst>
          </p:nvPr>
        </p:nvGraphicFramePr>
        <p:xfrm>
          <a:off x="3337825" y="3485092"/>
          <a:ext cx="5516350" cy="2593974"/>
        </p:xfrm>
        <a:graphic>
          <a:graphicData uri="http://schemas.openxmlformats.org/drawingml/2006/table">
            <a:tbl>
              <a:tblPr firstRow="1" firstCol="1" bandRow="1">
                <a:tableStyleId>{5C22544A-7EE6-4342-B048-85BDC9FD1C3A}</a:tableStyleId>
              </a:tblPr>
              <a:tblGrid>
                <a:gridCol w="2798026">
                  <a:extLst>
                    <a:ext uri="{9D8B030D-6E8A-4147-A177-3AD203B41FA5}">
                      <a16:colId xmlns:a16="http://schemas.microsoft.com/office/drawing/2014/main" val="844396437"/>
                    </a:ext>
                  </a:extLst>
                </a:gridCol>
                <a:gridCol w="1254872">
                  <a:extLst>
                    <a:ext uri="{9D8B030D-6E8A-4147-A177-3AD203B41FA5}">
                      <a16:colId xmlns:a16="http://schemas.microsoft.com/office/drawing/2014/main" val="1194717058"/>
                    </a:ext>
                  </a:extLst>
                </a:gridCol>
                <a:gridCol w="1463452">
                  <a:extLst>
                    <a:ext uri="{9D8B030D-6E8A-4147-A177-3AD203B41FA5}">
                      <a16:colId xmlns:a16="http://schemas.microsoft.com/office/drawing/2014/main" val="410622268"/>
                    </a:ext>
                  </a:extLst>
                </a:gridCol>
              </a:tblGrid>
              <a:tr h="295637">
                <a:tc gridSpan="3">
                  <a:txBody>
                    <a:bodyPr/>
                    <a:lstStyle/>
                    <a:p>
                      <a:pPr algn="ctr">
                        <a:lnSpc>
                          <a:spcPct val="107000"/>
                        </a:lnSpc>
                        <a:spcAft>
                          <a:spcPts val="800"/>
                        </a:spcAft>
                      </a:pPr>
                      <a:r>
                        <a:rPr lang="en-GB" sz="1100">
                          <a:effectLst/>
                        </a:rPr>
                        <a:t>1 Game &amp; 1/6 of a Lesson (6 games per lesson) MOQ 100</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762103959"/>
                  </a:ext>
                </a:extLst>
              </a:tr>
              <a:tr h="295637">
                <a:tc>
                  <a:txBody>
                    <a:bodyPr/>
                    <a:lstStyle/>
                    <a:p>
                      <a:pPr algn="ctr">
                        <a:lnSpc>
                          <a:spcPct val="107000"/>
                        </a:lnSpc>
                        <a:spcAft>
                          <a:spcPts val="800"/>
                        </a:spcAft>
                      </a:pPr>
                      <a:r>
                        <a:rPr lang="en-GB" sz="1100">
                          <a:effectLst/>
                        </a:rPr>
                        <a:t>Description</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Qty Per Unit</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Cost (£ inc. VAT)</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257345929"/>
                  </a:ext>
                </a:extLst>
              </a:tr>
              <a:tr h="572200">
                <a:tc>
                  <a:txBody>
                    <a:bodyPr/>
                    <a:lstStyle/>
                    <a:p>
                      <a:pPr>
                        <a:lnSpc>
                          <a:spcPct val="107000"/>
                        </a:lnSpc>
                        <a:spcAft>
                          <a:spcPts val="800"/>
                        </a:spcAft>
                      </a:pPr>
                      <a:r>
                        <a:rPr lang="en-GB" sz="1100">
                          <a:effectLst/>
                        </a:rPr>
                        <a:t>Deck of 234 cards in a custom rigid box</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1</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21.85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40749305"/>
                  </a:ext>
                </a:extLst>
              </a:tr>
              <a:tr h="286100">
                <a:tc>
                  <a:txBody>
                    <a:bodyPr/>
                    <a:lstStyle/>
                    <a:p>
                      <a:pPr>
                        <a:lnSpc>
                          <a:spcPct val="107000"/>
                        </a:lnSpc>
                        <a:spcAft>
                          <a:spcPts val="800"/>
                        </a:spcAft>
                      </a:pPr>
                      <a:r>
                        <a:rPr lang="en-GB" sz="1100">
                          <a:effectLst/>
                        </a:rPr>
                        <a:t>Rulebook</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1</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1.35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966687046"/>
                  </a:ext>
                </a:extLst>
              </a:tr>
              <a:tr h="286100">
                <a:tc>
                  <a:txBody>
                    <a:bodyPr/>
                    <a:lstStyle/>
                    <a:p>
                      <a:pPr>
                        <a:lnSpc>
                          <a:spcPct val="107000"/>
                        </a:lnSpc>
                        <a:spcAft>
                          <a:spcPts val="800"/>
                        </a:spcAft>
                      </a:pPr>
                      <a:r>
                        <a:rPr lang="en-GB" sz="1100">
                          <a:effectLst/>
                        </a:rPr>
                        <a:t>Shipping</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1</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2.37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502428536"/>
                  </a:ext>
                </a:extLst>
              </a:tr>
              <a:tr h="286100">
                <a:tc>
                  <a:txBody>
                    <a:bodyPr/>
                    <a:lstStyle/>
                    <a:p>
                      <a:pPr>
                        <a:lnSpc>
                          <a:spcPct val="107000"/>
                        </a:lnSpc>
                        <a:spcAft>
                          <a:spcPts val="800"/>
                        </a:spcAft>
                      </a:pPr>
                      <a:r>
                        <a:rPr lang="en-GB" sz="1100" dirty="0">
                          <a:effectLst/>
                        </a:rPr>
                        <a:t>Lesson</a:t>
                      </a:r>
                      <a:endParaRPr lang="en-GB"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0.17</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8.50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517799212"/>
                  </a:ext>
                </a:extLst>
              </a:tr>
              <a:tr h="286100">
                <a:tc gridSpan="2">
                  <a:txBody>
                    <a:bodyPr/>
                    <a:lstStyle/>
                    <a:p>
                      <a:pPr algn="ctr">
                        <a:lnSpc>
                          <a:spcPct val="107000"/>
                        </a:lnSpc>
                        <a:spcAft>
                          <a:spcPts val="800"/>
                        </a:spcAft>
                      </a:pPr>
                      <a:r>
                        <a:rPr lang="en-GB" sz="1100">
                          <a:effectLst/>
                        </a:rPr>
                        <a:t>Total Cost</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endParaRPr lang="en-US"/>
                    </a:p>
                  </a:txBody>
                  <a:tcPr/>
                </a:tc>
                <a:tc>
                  <a:txBody>
                    <a:bodyPr/>
                    <a:lstStyle/>
                    <a:p>
                      <a:pPr>
                        <a:lnSpc>
                          <a:spcPct val="107000"/>
                        </a:lnSpc>
                        <a:spcAft>
                          <a:spcPts val="800"/>
                        </a:spcAft>
                      </a:pPr>
                      <a:r>
                        <a:rPr lang="en-GB" sz="1100">
                          <a:effectLst/>
                        </a:rPr>
                        <a:t>£                34.07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105735658"/>
                  </a:ext>
                </a:extLst>
              </a:tr>
              <a:tr h="286100">
                <a:tc gridSpan="2">
                  <a:txBody>
                    <a:bodyPr/>
                    <a:lstStyle/>
                    <a:p>
                      <a:pPr algn="ctr">
                        <a:lnSpc>
                          <a:spcPct val="107000"/>
                        </a:lnSpc>
                        <a:spcAft>
                          <a:spcPts val="800"/>
                        </a:spcAft>
                      </a:pPr>
                      <a:r>
                        <a:rPr lang="en-GB" sz="1100">
                          <a:effectLst/>
                        </a:rPr>
                        <a:t>15% Markup</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hMerge="1">
                  <a:txBody>
                    <a:bodyPr/>
                    <a:lstStyle/>
                    <a:p>
                      <a:endParaRPr lang="en-US"/>
                    </a:p>
                  </a:txBody>
                  <a:tcPr/>
                </a:tc>
                <a:tc>
                  <a:txBody>
                    <a:bodyPr/>
                    <a:lstStyle/>
                    <a:p>
                      <a:pPr>
                        <a:lnSpc>
                          <a:spcPct val="107000"/>
                        </a:lnSpc>
                        <a:spcAft>
                          <a:spcPts val="800"/>
                        </a:spcAft>
                      </a:pPr>
                      <a:r>
                        <a:rPr lang="en-GB" sz="1100" dirty="0">
                          <a:effectLst/>
                        </a:rPr>
                        <a:t>£                39.18 </a:t>
                      </a:r>
                      <a:endParaRPr lang="en-GB"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1947052834"/>
                  </a:ext>
                </a:extLst>
              </a:tr>
            </a:tbl>
          </a:graphicData>
        </a:graphic>
      </p:graphicFrame>
    </p:spTree>
    <p:extLst>
      <p:ext uri="{BB962C8B-B14F-4D97-AF65-F5344CB8AC3E}">
        <p14:creationId xmlns:p14="http://schemas.microsoft.com/office/powerpoint/2010/main" val="3460405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Finances- Seed Funding</a:t>
            </a:r>
          </a:p>
        </p:txBody>
      </p:sp>
      <p:graphicFrame>
        <p:nvGraphicFramePr>
          <p:cNvPr id="9" name="Content Placeholder 8">
            <a:extLst>
              <a:ext uri="{FF2B5EF4-FFF2-40B4-BE49-F238E27FC236}">
                <a16:creationId xmlns:a16="http://schemas.microsoft.com/office/drawing/2014/main" id="{502830F4-D57E-C1E0-BFDA-C0D8DDD32DA0}"/>
              </a:ext>
            </a:extLst>
          </p:cNvPr>
          <p:cNvGraphicFramePr>
            <a:graphicFrameLocks noGrp="1"/>
          </p:cNvGraphicFramePr>
          <p:nvPr>
            <p:ph idx="1"/>
            <p:extLst>
              <p:ext uri="{D42A27DB-BD31-4B8C-83A1-F6EECF244321}">
                <p14:modId xmlns:p14="http://schemas.microsoft.com/office/powerpoint/2010/main" val="2696560020"/>
              </p:ext>
            </p:extLst>
          </p:nvPr>
        </p:nvGraphicFramePr>
        <p:xfrm>
          <a:off x="1808480" y="2184401"/>
          <a:ext cx="8636000" cy="3600803"/>
        </p:xfrm>
        <a:graphic>
          <a:graphicData uri="http://schemas.openxmlformats.org/drawingml/2006/table">
            <a:tbl>
              <a:tblPr firstRow="1" firstCol="1" bandRow="1">
                <a:tableStyleId>{5C22544A-7EE6-4342-B048-85BDC9FD1C3A}</a:tableStyleId>
              </a:tblPr>
              <a:tblGrid>
                <a:gridCol w="2698416">
                  <a:extLst>
                    <a:ext uri="{9D8B030D-6E8A-4147-A177-3AD203B41FA5}">
                      <a16:colId xmlns:a16="http://schemas.microsoft.com/office/drawing/2014/main" val="4279999779"/>
                    </a:ext>
                  </a:extLst>
                </a:gridCol>
                <a:gridCol w="1991688">
                  <a:extLst>
                    <a:ext uri="{9D8B030D-6E8A-4147-A177-3AD203B41FA5}">
                      <a16:colId xmlns:a16="http://schemas.microsoft.com/office/drawing/2014/main" val="729680255"/>
                    </a:ext>
                  </a:extLst>
                </a:gridCol>
                <a:gridCol w="1327792">
                  <a:extLst>
                    <a:ext uri="{9D8B030D-6E8A-4147-A177-3AD203B41FA5}">
                      <a16:colId xmlns:a16="http://schemas.microsoft.com/office/drawing/2014/main" val="567693180"/>
                    </a:ext>
                  </a:extLst>
                </a:gridCol>
                <a:gridCol w="2618104">
                  <a:extLst>
                    <a:ext uri="{9D8B030D-6E8A-4147-A177-3AD203B41FA5}">
                      <a16:colId xmlns:a16="http://schemas.microsoft.com/office/drawing/2014/main" val="868446963"/>
                    </a:ext>
                  </a:extLst>
                </a:gridCol>
              </a:tblGrid>
              <a:tr h="534192">
                <a:tc>
                  <a:txBody>
                    <a:bodyPr/>
                    <a:lstStyle/>
                    <a:p>
                      <a:pPr algn="ctr">
                        <a:lnSpc>
                          <a:spcPct val="107000"/>
                        </a:lnSpc>
                        <a:spcAft>
                          <a:spcPts val="800"/>
                        </a:spcAft>
                      </a:pPr>
                      <a:r>
                        <a:rPr lang="en-GB" sz="1100" dirty="0">
                          <a:effectLst/>
                        </a:rPr>
                        <a:t>Item</a:t>
                      </a:r>
                      <a:endParaRPr lang="en-GB"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Cost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Qty</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Total Cost (£ inc. VAT)</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476349164"/>
                  </a:ext>
                </a:extLst>
              </a:tr>
              <a:tr h="534192">
                <a:tc>
                  <a:txBody>
                    <a:bodyPr/>
                    <a:lstStyle/>
                    <a:p>
                      <a:pPr>
                        <a:lnSpc>
                          <a:spcPct val="107000"/>
                        </a:lnSpc>
                        <a:spcAft>
                          <a:spcPts val="800"/>
                        </a:spcAft>
                      </a:pPr>
                      <a:r>
                        <a:rPr lang="en-GB" sz="1100" dirty="0">
                          <a:effectLst/>
                        </a:rPr>
                        <a:t>Stock &amp; Lessons</a:t>
                      </a:r>
                      <a:endParaRPr lang="en-GB"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1,770.16</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1</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1,770.16</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657250774"/>
                  </a:ext>
                </a:extLst>
              </a:tr>
              <a:tr h="516962">
                <a:tc>
                  <a:txBody>
                    <a:bodyPr/>
                    <a:lstStyle/>
                    <a:p>
                      <a:pPr>
                        <a:lnSpc>
                          <a:spcPct val="107000"/>
                        </a:lnSpc>
                        <a:spcAft>
                          <a:spcPts val="800"/>
                        </a:spcAft>
                      </a:pPr>
                      <a:r>
                        <a:rPr lang="en-GB" sz="1100">
                          <a:effectLst/>
                        </a:rPr>
                        <a:t>Company Registration</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12.00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1</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12.00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254147684"/>
                  </a:ext>
                </a:extLst>
              </a:tr>
              <a:tr h="464571">
                <a:tc>
                  <a:txBody>
                    <a:bodyPr/>
                    <a:lstStyle/>
                    <a:p>
                      <a:pPr>
                        <a:lnSpc>
                          <a:spcPct val="107000"/>
                        </a:lnSpc>
                        <a:spcAft>
                          <a:spcPts val="800"/>
                        </a:spcAft>
                      </a:pPr>
                      <a:r>
                        <a:rPr lang="en-GB" sz="1100">
                          <a:effectLst/>
                        </a:rPr>
                        <a:t>Website Hosting &amp; E-mail</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3.99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14</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55.86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602261672"/>
                  </a:ext>
                </a:extLst>
              </a:tr>
              <a:tr h="516962">
                <a:tc>
                  <a:txBody>
                    <a:bodyPr/>
                    <a:lstStyle/>
                    <a:p>
                      <a:pPr>
                        <a:lnSpc>
                          <a:spcPct val="107000"/>
                        </a:lnSpc>
                        <a:spcAft>
                          <a:spcPts val="800"/>
                        </a:spcAft>
                      </a:pPr>
                      <a:r>
                        <a:rPr lang="en-GB" sz="1100" dirty="0">
                          <a:effectLst/>
                        </a:rPr>
                        <a:t>Domain Name</a:t>
                      </a:r>
                      <a:endParaRPr lang="en-GB"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5.99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2</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11.98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841779983"/>
                  </a:ext>
                </a:extLst>
              </a:tr>
              <a:tr h="516962">
                <a:tc>
                  <a:txBody>
                    <a:bodyPr/>
                    <a:lstStyle/>
                    <a:p>
                      <a:pPr>
                        <a:lnSpc>
                          <a:spcPct val="107000"/>
                        </a:lnSpc>
                        <a:spcAft>
                          <a:spcPts val="800"/>
                        </a:spcAft>
                      </a:pPr>
                      <a:r>
                        <a:rPr lang="en-GB" sz="1100">
                          <a:effectLst/>
                        </a:rPr>
                        <a:t>Insurance</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150.00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a:lnSpc>
                          <a:spcPct val="107000"/>
                        </a:lnSpc>
                        <a:spcAft>
                          <a:spcPts val="800"/>
                        </a:spcAft>
                      </a:pPr>
                      <a:r>
                        <a:rPr lang="en-GB" sz="1100">
                          <a:effectLst/>
                        </a:rPr>
                        <a:t>1</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nSpc>
                          <a:spcPct val="107000"/>
                        </a:lnSpc>
                        <a:spcAft>
                          <a:spcPts val="800"/>
                        </a:spcAft>
                      </a:pPr>
                      <a:r>
                        <a:rPr lang="en-GB" sz="1100">
                          <a:effectLst/>
                        </a:rPr>
                        <a:t>£                          150.00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744832905"/>
                  </a:ext>
                </a:extLst>
              </a:tr>
              <a:tr h="516962">
                <a:tc gridSpan="3">
                  <a:txBody>
                    <a:bodyPr/>
                    <a:lstStyle/>
                    <a:p>
                      <a:pPr algn="ctr">
                        <a:lnSpc>
                          <a:spcPct val="107000"/>
                        </a:lnSpc>
                        <a:spcAft>
                          <a:spcPts val="800"/>
                        </a:spcAft>
                      </a:pPr>
                      <a:r>
                        <a:rPr lang="en-GB" sz="1100" dirty="0">
                          <a:effectLst/>
                        </a:rPr>
                        <a:t>Total</a:t>
                      </a:r>
                      <a:endParaRPr lang="en-GB"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endParaRPr lang="en-US"/>
                    </a:p>
                  </a:txBody>
                  <a:tcPr/>
                </a:tc>
                <a:tc hMerge="1">
                  <a:txBody>
                    <a:bodyPr/>
                    <a:lstStyle/>
                    <a:p>
                      <a:endParaRPr lang="en-US"/>
                    </a:p>
                  </a:txBody>
                  <a:tcPr/>
                </a:tc>
                <a:tc>
                  <a:txBody>
                    <a:bodyPr/>
                    <a:lstStyle/>
                    <a:p>
                      <a:pPr>
                        <a:lnSpc>
                          <a:spcPct val="107000"/>
                        </a:lnSpc>
                        <a:spcAft>
                          <a:spcPts val="800"/>
                        </a:spcAft>
                      </a:pPr>
                      <a:r>
                        <a:rPr lang="en-GB" sz="1100" dirty="0">
                          <a:effectLst/>
                        </a:rPr>
                        <a:t>£                       2,000.00 </a:t>
                      </a:r>
                      <a:endParaRPr lang="en-GB"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532966265"/>
                  </a:ext>
                </a:extLst>
              </a:tr>
            </a:tbl>
          </a:graphicData>
        </a:graphic>
      </p:graphicFrame>
      <p:pic>
        <p:nvPicPr>
          <p:cNvPr id="4" name="Picture 3">
            <a:extLst>
              <a:ext uri="{FF2B5EF4-FFF2-40B4-BE49-F238E27FC236}">
                <a16:creationId xmlns:a16="http://schemas.microsoft.com/office/drawing/2014/main" id="{76E6EE84-39FF-A811-ACA9-8C9AF65B5187}"/>
              </a:ext>
            </a:extLst>
          </p:cNvPr>
          <p:cNvPicPr>
            <a:picLocks noChangeAspect="1"/>
          </p:cNvPicPr>
          <p:nvPr/>
        </p:nvPicPr>
        <p:blipFill rotWithShape="1">
          <a:blip r:embed="rId3"/>
          <a:srcRect l="7486" t="6764" r="6867" b="5986"/>
          <a:stretch/>
        </p:blipFill>
        <p:spPr>
          <a:xfrm>
            <a:off x="10468176" y="178229"/>
            <a:ext cx="1443944" cy="14507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61534261"/>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CA72677B-2F8C-4192-8EBE-D360BE3B2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FC78C59F61A14CAE5847F2DB917795" ma:contentTypeVersion="11" ma:contentTypeDescription="Create a new document." ma:contentTypeScope="" ma:versionID="895cb35e38dc7087a53bee1d4594578b">
  <xsd:schema xmlns:xsd="http://www.w3.org/2001/XMLSchema" xmlns:xs="http://www.w3.org/2001/XMLSchema" xmlns:p="http://schemas.microsoft.com/office/2006/metadata/properties" xmlns:ns2="154b5d91-f610-4148-accf-82ddd7a80509" xmlns:ns3="ea18c5df-9754-4691-96d3-18fb66e9ee12" targetNamespace="http://schemas.microsoft.com/office/2006/metadata/properties" ma:root="true" ma:fieldsID="02417a3e9fc151692f85afbfefc3cd7c" ns2:_="" ns3:_="">
    <xsd:import namespace="154b5d91-f610-4148-accf-82ddd7a80509"/>
    <xsd:import namespace="ea18c5df-9754-4691-96d3-18fb66e9ee1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4b5d91-f610-4148-accf-82ddd7a8050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3ebfe1b5-8885-446a-ab33-60e430b1cc52"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a18c5df-9754-4691-96d3-18fb66e9ee12"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7fc35124-92d5-4601-ba52-687a33190351}" ma:internalName="TaxCatchAll" ma:showField="CatchAllData" ma:web="ea18c5df-9754-4691-96d3-18fb66e9ee1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803BDFA-7961-4F5E-9D58-5B8323EE4CCE}">
  <ds:schemaRefs>
    <ds:schemaRef ds:uri="http://schemas.microsoft.com/sharepoint/v3/contenttype/forms"/>
  </ds:schemaRefs>
</ds:datastoreItem>
</file>

<file path=customXml/itemProps2.xml><?xml version="1.0" encoding="utf-8"?>
<ds:datastoreItem xmlns:ds="http://schemas.openxmlformats.org/officeDocument/2006/customXml" ds:itemID="{817F4182-8642-4A30-8419-2D0D813BD94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54b5d91-f610-4148-accf-82ddd7a80509"/>
    <ds:schemaRef ds:uri="ea18c5df-9754-4691-96d3-18fb66e9ee1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Retrospect</Template>
  <TotalTime>3694</TotalTime>
  <Words>762</Words>
  <Application>Microsoft Macintosh PowerPoint</Application>
  <PresentationFormat>Widescreen</PresentationFormat>
  <Paragraphs>143</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Wingdings</vt:lpstr>
      <vt:lpstr>Retrospect</vt:lpstr>
      <vt:lpstr>Seed Funding Pitch</vt:lpstr>
      <vt:lpstr>Introduction</vt:lpstr>
      <vt:lpstr>Vision, Mission, and Values</vt:lpstr>
      <vt:lpstr>Corporate Objectives &amp; Measuring Success</vt:lpstr>
      <vt:lpstr>Our Product</vt:lpstr>
      <vt:lpstr>The Idea</vt:lpstr>
      <vt:lpstr>Social Media Engagement</vt:lpstr>
      <vt:lpstr>Finances</vt:lpstr>
      <vt:lpstr>Finances- Seed Funding</vt:lpstr>
      <vt:lpstr>Sponsorship</vt:lpstr>
      <vt:lpstr>Next Steps</vt:lpstr>
    </vt:vector>
  </TitlesOfParts>
  <Company>EDF Energy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Sponsorship of Race to Reactor</dc:title>
  <dc:creator>Cowie Scott</dc:creator>
  <cp:lastModifiedBy>Oliver Richardson</cp:lastModifiedBy>
  <cp:revision>43</cp:revision>
  <dcterms:created xsi:type="dcterms:W3CDTF">2022-08-12T09:39:42Z</dcterms:created>
  <dcterms:modified xsi:type="dcterms:W3CDTF">2022-09-23T08:07:17Z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4443ded-827a-46bf-8c23-accc3d394867_Enabled">
    <vt:lpwstr>true</vt:lpwstr>
  </property>
  <property fmtid="{D5CDD505-2E9C-101B-9397-08002B2CF9AE}" pid="3" name="MSIP_Label_04443ded-827a-46bf-8c23-accc3d394867_SetDate">
    <vt:lpwstr>2022-08-12T09:43:35Z</vt:lpwstr>
  </property>
  <property fmtid="{D5CDD505-2E9C-101B-9397-08002B2CF9AE}" pid="4" name="MSIP_Label_04443ded-827a-46bf-8c23-accc3d394867_Method">
    <vt:lpwstr>Privileged</vt:lpwstr>
  </property>
  <property fmtid="{D5CDD505-2E9C-101B-9397-08002B2CF9AE}" pid="5" name="MSIP_Label_04443ded-827a-46bf-8c23-accc3d394867_Name">
    <vt:lpwstr>NOT PROTECTIVELY MARKED</vt:lpwstr>
  </property>
  <property fmtid="{D5CDD505-2E9C-101B-9397-08002B2CF9AE}" pid="6" name="MSIP_Label_04443ded-827a-46bf-8c23-accc3d394867_SiteId">
    <vt:lpwstr>75046e30-7443-48c1-89c4-f710fef78b2b</vt:lpwstr>
  </property>
  <property fmtid="{D5CDD505-2E9C-101B-9397-08002B2CF9AE}" pid="7" name="MSIP_Label_04443ded-827a-46bf-8c23-accc3d394867_ActionId">
    <vt:lpwstr>dd40120f-ef08-4301-b6d7-45e3a7a48f58</vt:lpwstr>
  </property>
  <property fmtid="{D5CDD505-2E9C-101B-9397-08002B2CF9AE}" pid="8" name="MSIP_Label_04443ded-827a-46bf-8c23-accc3d394867_ContentBits">
    <vt:lpwstr>0</vt:lpwstr>
  </property>
  <property fmtid="{D5CDD505-2E9C-101B-9397-08002B2CF9AE}" pid="9" name="MSIP_Label_fe484598-546c-43a2-bfce-4d67ee2f6497_Enabled">
    <vt:lpwstr>true</vt:lpwstr>
  </property>
  <property fmtid="{D5CDD505-2E9C-101B-9397-08002B2CF9AE}" pid="10" name="MSIP_Label_fe484598-546c-43a2-bfce-4d67ee2f6497_SetDate">
    <vt:lpwstr>2022-08-31T08:50:17Z</vt:lpwstr>
  </property>
  <property fmtid="{D5CDD505-2E9C-101B-9397-08002B2CF9AE}" pid="11" name="MSIP_Label_fe484598-546c-43a2-bfce-4d67ee2f6497_Method">
    <vt:lpwstr>Privileged</vt:lpwstr>
  </property>
  <property fmtid="{D5CDD505-2E9C-101B-9397-08002B2CF9AE}" pid="12" name="MSIP_Label_fe484598-546c-43a2-bfce-4d67ee2f6497_Name">
    <vt:lpwstr>OFFICIAL [UNMARKED]</vt:lpwstr>
  </property>
  <property fmtid="{D5CDD505-2E9C-101B-9397-08002B2CF9AE}" pid="13" name="MSIP_Label_fe484598-546c-43a2-bfce-4d67ee2f6497_SiteId">
    <vt:lpwstr>8af7874e-5d8a-4685-85d9-93475ca367ef</vt:lpwstr>
  </property>
  <property fmtid="{D5CDD505-2E9C-101B-9397-08002B2CF9AE}" pid="14" name="MSIP_Label_fe484598-546c-43a2-bfce-4d67ee2f6497_ActionId">
    <vt:lpwstr>2194f604-aeb9-4daa-8870-43ffc175ee1b</vt:lpwstr>
  </property>
  <property fmtid="{D5CDD505-2E9C-101B-9397-08002B2CF9AE}" pid="15" name="MSIP_Label_fe484598-546c-43a2-bfce-4d67ee2f6497_ContentBits">
    <vt:lpwstr>0</vt:lpwstr>
  </property>
</Properties>
</file>

<file path=docProps/thumbnail.jpeg>
</file>